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8" r:id="rId5"/>
    <p:sldId id="258" r:id="rId6"/>
    <p:sldId id="269" r:id="rId7"/>
    <p:sldId id="270" r:id="rId8"/>
    <p:sldId id="271" r:id="rId9"/>
    <p:sldId id="272" r:id="rId10"/>
    <p:sldId id="287" r:id="rId11"/>
    <p:sldId id="285" r:id="rId12"/>
    <p:sldId id="273" r:id="rId13"/>
    <p:sldId id="288" r:id="rId14"/>
    <p:sldId id="286" r:id="rId15"/>
    <p:sldId id="274" r:id="rId16"/>
    <p:sldId id="260" r:id="rId17"/>
    <p:sldId id="275" r:id="rId18"/>
    <p:sldId id="259" r:id="rId19"/>
    <p:sldId id="261" r:id="rId20"/>
    <p:sldId id="277" r:id="rId21"/>
    <p:sldId id="278" r:id="rId22"/>
    <p:sldId id="262" r:id="rId23"/>
    <p:sldId id="279" r:id="rId24"/>
    <p:sldId id="263" r:id="rId25"/>
    <p:sldId id="280" r:id="rId26"/>
    <p:sldId id="265" r:id="rId27"/>
    <p:sldId id="282" r:id="rId28"/>
    <p:sldId id="281" r:id="rId29"/>
    <p:sldId id="283" r:id="rId30"/>
    <p:sldId id="266" r:id="rId31"/>
    <p:sldId id="276" r:id="rId32"/>
    <p:sldId id="264" r:id="rId33"/>
    <p:sldId id="284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F5C8AB27-6DC2-4095-96FC-62D7EEFAFBF3}">
          <p14:sldIdLst>
            <p14:sldId id="256"/>
            <p14:sldId id="267"/>
          </p14:sldIdLst>
        </p14:section>
        <p14:section name="Sección 1" id="{9077A2DA-3092-4E41-86AB-A554830CC179}">
          <p14:sldIdLst>
            <p14:sldId id="257"/>
            <p14:sldId id="268"/>
          </p14:sldIdLst>
        </p14:section>
        <p14:section name="Sección 2" id="{6E652D00-44C3-49F6-AECB-43E657AD428D}">
          <p14:sldIdLst>
            <p14:sldId id="258"/>
            <p14:sldId id="269"/>
            <p14:sldId id="270"/>
            <p14:sldId id="271"/>
            <p14:sldId id="272"/>
            <p14:sldId id="287"/>
            <p14:sldId id="285"/>
            <p14:sldId id="273"/>
            <p14:sldId id="288"/>
            <p14:sldId id="286"/>
            <p14:sldId id="274"/>
          </p14:sldIdLst>
        </p14:section>
        <p14:section name="Sección 3" id="{9EA6C9D7-FB56-4F20-BE1C-DCD37BFB92FB}">
          <p14:sldIdLst>
            <p14:sldId id="260"/>
            <p14:sldId id="275"/>
          </p14:sldIdLst>
        </p14:section>
        <p14:section name="Sección 4" id="{A9284EA5-5485-45D4-A094-793D6802E8E4}">
          <p14:sldIdLst>
            <p14:sldId id="259"/>
          </p14:sldIdLst>
        </p14:section>
        <p14:section name="Sección 5" id="{59D1154A-E566-4B32-8152-EA1E0861F1AE}">
          <p14:sldIdLst>
            <p14:sldId id="261"/>
            <p14:sldId id="277"/>
            <p14:sldId id="278"/>
          </p14:sldIdLst>
        </p14:section>
        <p14:section name="Sección 6" id="{D2D0FFDF-9C4E-431B-AD78-64FC8451C646}">
          <p14:sldIdLst>
            <p14:sldId id="262"/>
            <p14:sldId id="279"/>
          </p14:sldIdLst>
        </p14:section>
        <p14:section name="Sección 7" id="{3988D564-CFDD-4BCB-B2A8-B16831AA1FF3}">
          <p14:sldIdLst>
            <p14:sldId id="263"/>
            <p14:sldId id="280"/>
          </p14:sldIdLst>
        </p14:section>
        <p14:section name="Sección 8" id="{6056A042-1015-45E6-8D77-860E740846BE}">
          <p14:sldIdLst>
            <p14:sldId id="265"/>
            <p14:sldId id="282"/>
            <p14:sldId id="281"/>
            <p14:sldId id="283"/>
          </p14:sldIdLst>
        </p14:section>
        <p14:section name="Sección 9" id="{942A0EB9-7D78-4BB6-BD26-957CC3A761EA}">
          <p14:sldIdLst>
            <p14:sldId id="266"/>
            <p14:sldId id="276"/>
          </p14:sldIdLst>
        </p14:section>
        <p14:section name="Sección 10" id="{22D7D94C-D80B-4740-B488-AB45B0156979}">
          <p14:sldIdLst>
            <p14:sldId id="264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253"/>
    <a:srgbClr val="9CC4B2"/>
    <a:srgbClr val="D5BBB1"/>
    <a:srgbClr val="C98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70C3D-7372-44FC-8C68-6B61B6FC5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45F636-F8C5-4877-9389-BB71CB6C3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6042D7-E5AE-4EAF-AF02-F44C49D8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0D60DC-985A-4274-829B-5B236F33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E393A-4CB4-40DB-9E68-EF2951E5E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00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B47E9-C294-47AA-8EE2-4176BAC1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64C4B6-8219-4AC5-A52A-3F50C315B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BD71E5-35AF-49CE-A72E-EEAFEDF05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D02593-82A0-4FFD-A0D4-5FFB7EEF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B31676-6ED9-4DC6-9073-480B5A6C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789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A1112F-3D8F-4F4D-804C-66B8BC2581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8E422A-F7B0-49F2-B63F-1753540FA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BF1D73-B14D-41B2-9A7F-AE964C1F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64D0D5-8DE7-4C47-981D-35B04A5E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5871D1-363E-47A9-A296-DF3C2025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62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DDCE1-C722-4F7E-A35E-B0A08D9F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395F8-D233-4F77-86ED-84C39BA23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3473E6-8C62-4D78-ABB3-A8BEA53FD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028443-7BA0-4B66-B934-AFA1973C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73EF44-E411-48C2-8BD9-7901E15D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5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4B316-4458-4990-ACF9-3F3120E8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6096FE-D5F1-43C1-B72B-81219B83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EC81CB-4723-4654-B270-E4E3BCFF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E0FB84-65C8-4A75-B045-74D00FC7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C69C26-3DB6-42C9-85B0-AF41D6D6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5898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D1B36-9487-4440-BF3B-F21185AE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4D478-09FC-42D4-9909-6E2915B9A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A85F21-09FD-41E4-B622-A3795FA97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721331-17A8-4BC7-A868-3EBD7FA5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81FC80-DDBD-4D7C-93DB-24042126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67CBD8-6E75-467E-8AA6-BB31E4CC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609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2707-241F-4CC4-9072-9FD10099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5B80E6-53C3-4BC1-A02C-45A9DD7CE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8B4390-DF38-4708-9798-935F1262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978053-C05B-49BF-A32B-0CA9B944B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15D989B-2E44-41FC-9656-7C2CBB772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648F830-481B-4F8E-BCEB-7094D2EBE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2A8254-1588-4696-94DD-ED3DA529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2A4B42-934D-4839-BCEA-38897136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586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12E7A4-9671-4486-B8AE-33835623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C9467B-89A5-4BFA-8E78-979B34D8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B64031-531F-45BF-8683-4BD67A95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4B1B0F-BA50-4BD9-834F-6D9D42EC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77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0D38CFC-D612-435A-BB69-90E1447C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F467E0-F1B9-4D22-8849-06253886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4D110F-DCC8-453A-B1CE-611E6D65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386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F7ED5-D352-4807-9F8B-1A589F154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0BB398-1987-4AAD-A5D6-D5F8B45E3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A0862B-2650-41FF-907F-8C0D59219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E09E02-70C8-45B7-9965-E08930BD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6830A8-E85C-4AD1-85B2-7AAA69604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2BA0AA-4817-4436-8BE5-ED824B07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753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780DD-EE9B-4302-A181-582A6076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97DB4C0-2C57-43C1-9421-2C2B756C1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FCEB69-3538-4C28-AAE8-E2516BE0A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6A9ACE-6836-4DAE-B987-901A0827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B344E8-B9A9-4239-B611-65E3BD76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94ACAF-E75A-4BF0-9955-28898CCA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290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2A9D6F1-A0C6-4C47-BED5-3E7CB46C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71278C-5F3B-496B-A5DD-FEB9AA538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1A739E-67E6-4B5D-84EE-54FA00185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E40FA-4D16-4E2F-A0B2-BE4DF123C21C}" type="datetimeFigureOut">
              <a:rPr lang="es-ES" smtClean="0"/>
              <a:t>04/06/2024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0013FF-E21F-44BE-970B-89DD14CA6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C69CCA-EB4C-4B55-AB83-DA154A589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3F8A2-E193-4848-A8CA-077ADC8D93B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2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16.emf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17" Type="http://schemas.openxmlformats.org/officeDocument/2006/relationships/image" Target="../media/image21.jpeg"/><Relationship Id="rId2" Type="http://schemas.openxmlformats.org/officeDocument/2006/relationships/slide" Target="slide3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5" Type="http://schemas.openxmlformats.org/officeDocument/2006/relationships/image" Target="../media/image19.jpeg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Relationship Id="rId1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23.pn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5" Type="http://schemas.openxmlformats.org/officeDocument/2006/relationships/image" Target="../media/image25.emf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26.emf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27.jpe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5" Type="http://schemas.openxmlformats.org/officeDocument/2006/relationships/image" Target="../media/image29.jpeg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Relationship Id="rId1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2.png"/><Relationship Id="rId3" Type="http://schemas.openxmlformats.org/officeDocument/2006/relationships/slide" Target="slide3.xml"/><Relationship Id="rId7" Type="http://schemas.openxmlformats.org/officeDocument/2006/relationships/slide" Target="slide18.xml"/><Relationship Id="rId12" Type="http://schemas.openxmlformats.org/officeDocument/2006/relationships/slide" Target="slide2.xml"/><Relationship Id="rId2" Type="http://schemas.openxmlformats.org/officeDocument/2006/relationships/image" Target="../media/image30.jpe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32.xml"/><Relationship Id="rId5" Type="http://schemas.openxmlformats.org/officeDocument/2006/relationships/slide" Target="slide19.xml"/><Relationship Id="rId15" Type="http://schemas.openxmlformats.org/officeDocument/2006/relationships/image" Target="../media/image32.jpeg"/><Relationship Id="rId10" Type="http://schemas.openxmlformats.org/officeDocument/2006/relationships/slide" Target="slide30.xml"/><Relationship Id="rId4" Type="http://schemas.openxmlformats.org/officeDocument/2006/relationships/slide" Target="slide22.xml"/><Relationship Id="rId9" Type="http://schemas.openxmlformats.org/officeDocument/2006/relationships/slide" Target="slide26.xml"/><Relationship Id="rId1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34.png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.xml"/><Relationship Id="rId5" Type="http://schemas.openxmlformats.org/officeDocument/2006/relationships/slide" Target="slide18.xml"/><Relationship Id="rId10" Type="http://schemas.openxmlformats.org/officeDocument/2006/relationships/slide" Target="slide5.xml"/><Relationship Id="rId4" Type="http://schemas.openxmlformats.org/officeDocument/2006/relationships/slide" Target="slide19.xml"/><Relationship Id="rId9" Type="http://schemas.openxmlformats.org/officeDocument/2006/relationships/slide" Target="slide3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35.png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.xml"/><Relationship Id="rId5" Type="http://schemas.openxmlformats.org/officeDocument/2006/relationships/slide" Target="slide18.xml"/><Relationship Id="rId10" Type="http://schemas.openxmlformats.org/officeDocument/2006/relationships/slide" Target="slide5.xml"/><Relationship Id="rId4" Type="http://schemas.openxmlformats.org/officeDocument/2006/relationships/slide" Target="slide19.xml"/><Relationship Id="rId9" Type="http://schemas.openxmlformats.org/officeDocument/2006/relationships/slide" Target="slide3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36.png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5.xml"/><Relationship Id="rId4" Type="http://schemas.openxmlformats.org/officeDocument/2006/relationships/slide" Target="slide19.xml"/><Relationship Id="rId9" Type="http://schemas.openxmlformats.org/officeDocument/2006/relationships/slide" Target="slide3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5.xml"/><Relationship Id="rId4" Type="http://schemas.openxmlformats.org/officeDocument/2006/relationships/slide" Target="slide18.xml"/><Relationship Id="rId9" Type="http://schemas.openxmlformats.org/officeDocument/2006/relationships/slide" Target="slide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32.xml"/><Relationship Id="rId3" Type="http://schemas.openxmlformats.org/officeDocument/2006/relationships/image" Target="../media/image2.png"/><Relationship Id="rId7" Type="http://schemas.openxmlformats.org/officeDocument/2006/relationships/slide" Target="slide18.xml"/><Relationship Id="rId12" Type="http://schemas.openxmlformats.org/officeDocument/2006/relationships/slide" Target="slide3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26.xml"/><Relationship Id="rId5" Type="http://schemas.openxmlformats.org/officeDocument/2006/relationships/slide" Target="slide5.xml"/><Relationship Id="rId10" Type="http://schemas.openxmlformats.org/officeDocument/2006/relationships/slide" Target="slide24.xml"/><Relationship Id="rId4" Type="http://schemas.openxmlformats.org/officeDocument/2006/relationships/slide" Target="slide3.xml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5.xml"/><Relationship Id="rId4" Type="http://schemas.openxmlformats.org/officeDocument/2006/relationships/slide" Target="slide18.xml"/><Relationship Id="rId9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5.xml"/><Relationship Id="rId4" Type="http://schemas.openxmlformats.org/officeDocument/2006/relationships/slide" Target="slide18.xml"/><Relationship Id="rId9" Type="http://schemas.openxmlformats.org/officeDocument/2006/relationships/slide" Target="slide3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37.png"/><Relationship Id="rId3" Type="http://schemas.openxmlformats.org/officeDocument/2006/relationships/slide" Target="slide18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2.xml"/><Relationship Id="rId5" Type="http://schemas.openxmlformats.org/officeDocument/2006/relationships/slide" Target="slide5.xml"/><Relationship Id="rId10" Type="http://schemas.openxmlformats.org/officeDocument/2006/relationships/slide" Target="slide32.xml"/><Relationship Id="rId4" Type="http://schemas.openxmlformats.org/officeDocument/2006/relationships/slide" Target="slide3.xml"/><Relationship Id="rId9" Type="http://schemas.openxmlformats.org/officeDocument/2006/relationships/slide" Target="slide3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8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slide" Target="slide2.xml"/><Relationship Id="rId5" Type="http://schemas.openxmlformats.org/officeDocument/2006/relationships/slide" Target="slide5.xml"/><Relationship Id="rId10" Type="http://schemas.openxmlformats.org/officeDocument/2006/relationships/slide" Target="slide32.xml"/><Relationship Id="rId4" Type="http://schemas.openxmlformats.org/officeDocument/2006/relationships/slide" Target="slide3.xml"/><Relationship Id="rId9" Type="http://schemas.openxmlformats.org/officeDocument/2006/relationships/slide" Target="slide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18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2.xml"/><Relationship Id="rId5" Type="http://schemas.openxmlformats.org/officeDocument/2006/relationships/slide" Target="slide3.xml"/><Relationship Id="rId10" Type="http://schemas.openxmlformats.org/officeDocument/2006/relationships/slide" Target="slide16.xml"/><Relationship Id="rId4" Type="http://schemas.openxmlformats.org/officeDocument/2006/relationships/slide" Target="slide22.xml"/><Relationship Id="rId9" Type="http://schemas.openxmlformats.org/officeDocument/2006/relationships/slide" Target="slide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38.png"/><Relationship Id="rId3" Type="http://schemas.openxmlformats.org/officeDocument/2006/relationships/slide" Target="slide18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1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2.xml"/><Relationship Id="rId5" Type="http://schemas.openxmlformats.org/officeDocument/2006/relationships/slide" Target="slide3.xml"/><Relationship Id="rId15" Type="http://schemas.openxmlformats.org/officeDocument/2006/relationships/image" Target="../media/image40.png"/><Relationship Id="rId10" Type="http://schemas.openxmlformats.org/officeDocument/2006/relationships/slide" Target="slide16.xml"/><Relationship Id="rId4" Type="http://schemas.openxmlformats.org/officeDocument/2006/relationships/slide" Target="slide22.xml"/><Relationship Id="rId9" Type="http://schemas.openxmlformats.org/officeDocument/2006/relationships/slide" Target="slide32.xml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42.pn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5.xml"/><Relationship Id="rId4" Type="http://schemas.openxmlformats.org/officeDocument/2006/relationships/slide" Target="slide19.xml"/><Relationship Id="rId9" Type="http://schemas.openxmlformats.org/officeDocument/2006/relationships/slide" Target="slide32.xml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44.pn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5" Type="http://schemas.openxmlformats.org/officeDocument/2006/relationships/image" Target="../media/image46.png"/><Relationship Id="rId10" Type="http://schemas.openxmlformats.org/officeDocument/2006/relationships/slide" Target="slide5.xml"/><Relationship Id="rId4" Type="http://schemas.openxmlformats.org/officeDocument/2006/relationships/slide" Target="slide19.xml"/><Relationship Id="rId9" Type="http://schemas.openxmlformats.org/officeDocument/2006/relationships/slide" Target="slide32.xml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47.pn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5.xml"/><Relationship Id="rId4" Type="http://schemas.openxmlformats.org/officeDocument/2006/relationships/slide" Target="slide19.xml"/><Relationship Id="rId9" Type="http://schemas.openxmlformats.org/officeDocument/2006/relationships/slide" Target="slide32.xml"/><Relationship Id="rId1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13" Type="http://schemas.openxmlformats.org/officeDocument/2006/relationships/image" Target="../media/image49.pn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5.xml"/><Relationship Id="rId4" Type="http://schemas.openxmlformats.org/officeDocument/2006/relationships/slide" Target="slide19.xml"/><Relationship Id="rId9" Type="http://schemas.openxmlformats.org/officeDocument/2006/relationships/slide" Target="slide32.xml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3.png"/><Relationship Id="rId3" Type="http://schemas.openxmlformats.org/officeDocument/2006/relationships/slide" Target="slide19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2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5" Type="http://schemas.openxmlformats.org/officeDocument/2006/relationships/image" Target="../media/image5.png"/><Relationship Id="rId10" Type="http://schemas.openxmlformats.org/officeDocument/2006/relationships/slide" Target="slide32.xml"/><Relationship Id="rId4" Type="http://schemas.openxmlformats.org/officeDocument/2006/relationships/slide" Target="slide5.xml"/><Relationship Id="rId9" Type="http://schemas.openxmlformats.org/officeDocument/2006/relationships/slide" Target="slide30.xml"/><Relationship Id="rId1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5.xml"/><Relationship Id="rId4" Type="http://schemas.openxmlformats.org/officeDocument/2006/relationships/slide" Target="slide19.xml"/><Relationship Id="rId9" Type="http://schemas.openxmlformats.org/officeDocument/2006/relationships/slide" Target="slide3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22.xml"/><Relationship Id="rId7" Type="http://schemas.openxmlformats.org/officeDocument/2006/relationships/slide" Target="slide26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5.xml"/><Relationship Id="rId4" Type="http://schemas.openxmlformats.org/officeDocument/2006/relationships/slide" Target="slide19.xml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51.jpg"/><Relationship Id="rId3" Type="http://schemas.openxmlformats.org/officeDocument/2006/relationships/image" Target="../media/image2.png"/><Relationship Id="rId7" Type="http://schemas.openxmlformats.org/officeDocument/2006/relationships/slide" Target="slide16.xml"/><Relationship Id="rId12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18.xml"/><Relationship Id="rId5" Type="http://schemas.openxmlformats.org/officeDocument/2006/relationships/slide" Target="slide22.xml"/><Relationship Id="rId10" Type="http://schemas.openxmlformats.org/officeDocument/2006/relationships/slide" Target="slide30.xml"/><Relationship Id="rId4" Type="http://schemas.openxmlformats.org/officeDocument/2006/relationships/slide" Target="slide3.xml"/><Relationship Id="rId9" Type="http://schemas.openxmlformats.org/officeDocument/2006/relationships/slide" Target="slide2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5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slide" Target="slide18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11" Type="http://schemas.openxmlformats.org/officeDocument/2006/relationships/slide" Target="slide30.xml"/><Relationship Id="rId5" Type="http://schemas.openxmlformats.org/officeDocument/2006/relationships/slide" Target="slide3.xml"/><Relationship Id="rId10" Type="http://schemas.openxmlformats.org/officeDocument/2006/relationships/slide" Target="slide26.xml"/><Relationship Id="rId4" Type="http://schemas.openxmlformats.org/officeDocument/2006/relationships/image" Target="../media/image2.png"/><Relationship Id="rId9" Type="http://schemas.openxmlformats.org/officeDocument/2006/relationships/slide" Target="slide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9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32.xml"/><Relationship Id="rId4" Type="http://schemas.openxmlformats.org/officeDocument/2006/relationships/slide" Target="slide5.xml"/><Relationship Id="rId9" Type="http://schemas.openxmlformats.org/officeDocument/2006/relationships/slide" Target="slide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7.pn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9.pn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11.jpg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12.emf"/><Relationship Id="rId3" Type="http://schemas.openxmlformats.org/officeDocument/2006/relationships/slide" Target="slide22.xml"/><Relationship Id="rId7" Type="http://schemas.openxmlformats.org/officeDocument/2006/relationships/slide" Target="slide24.xml"/><Relationship Id="rId12" Type="http://schemas.openxmlformats.org/officeDocument/2006/relationships/image" Target="../media/image2.png"/><Relationship Id="rId2" Type="http://schemas.openxmlformats.org/officeDocument/2006/relationships/slide" Target="slide3.xml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.xml"/><Relationship Id="rId5" Type="http://schemas.openxmlformats.org/officeDocument/2006/relationships/slide" Target="slide16.xml"/><Relationship Id="rId15" Type="http://schemas.openxmlformats.org/officeDocument/2006/relationships/image" Target="../media/image14.emf"/><Relationship Id="rId10" Type="http://schemas.openxmlformats.org/officeDocument/2006/relationships/slide" Target="slide32.xml"/><Relationship Id="rId4" Type="http://schemas.openxmlformats.org/officeDocument/2006/relationships/slide" Target="slide19.xml"/><Relationship Id="rId9" Type="http://schemas.openxmlformats.org/officeDocument/2006/relationships/slide" Target="slide30.xml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4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C3663B8-E333-49DB-8E59-0B2903923C00}"/>
              </a:ext>
            </a:extLst>
          </p:cNvPr>
          <p:cNvSpPr/>
          <p:nvPr/>
        </p:nvSpPr>
        <p:spPr>
          <a:xfrm>
            <a:off x="0" y="1"/>
            <a:ext cx="12192000" cy="4346448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F48F5C-B7C8-4B7A-A6FD-3C35232F6F21}"/>
              </a:ext>
            </a:extLst>
          </p:cNvPr>
          <p:cNvSpPr/>
          <p:nvPr/>
        </p:nvSpPr>
        <p:spPr>
          <a:xfrm>
            <a:off x="1814051" y="1111127"/>
            <a:ext cx="8563897" cy="4635746"/>
          </a:xfrm>
          <a:prstGeom prst="rect">
            <a:avLst/>
          </a:prstGeom>
          <a:solidFill>
            <a:schemeClr val="bg1"/>
          </a:solidFill>
          <a:ln w="50800">
            <a:solidFill>
              <a:srgbClr val="D5BB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E3A365-50FE-40C6-B41F-0BD051E65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36" y="1448303"/>
            <a:ext cx="2326898" cy="2450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16FF38C-0DBA-4BAD-8D92-A0CE7E1D5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1271" y="3214895"/>
            <a:ext cx="8563897" cy="1390722"/>
          </a:xfrm>
        </p:spPr>
        <p:txBody>
          <a:bodyPr>
            <a:normAutofit/>
          </a:bodyPr>
          <a:lstStyle/>
          <a:p>
            <a:r>
              <a:rPr lang="es-ES" sz="6600" b="1" dirty="0">
                <a:latin typeface="Gayathri" panose="00000503000000000000" pitchFamily="2" charset="0"/>
                <a:cs typeface="Gayathri" panose="00000503000000000000" pitchFamily="2" charset="0"/>
              </a:rPr>
              <a:t>RESERBIBLIO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3F9608-5F83-4599-BC02-56226022C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1271" y="4465233"/>
            <a:ext cx="8546677" cy="578076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KoHo" panose="00000500000000000000" pitchFamily="2" charset="-34"/>
                <a:cs typeface="KoHo" panose="00000500000000000000" pitchFamily="2" charset="-34"/>
              </a:rPr>
              <a:t>Aplicación de reservas para las bibliotecas de Ceuta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A406548-4216-464A-B3AE-35C384EEFFCE}"/>
              </a:ext>
            </a:extLst>
          </p:cNvPr>
          <p:cNvSpPr txBox="1">
            <a:spLocks/>
          </p:cNvSpPr>
          <p:nvPr/>
        </p:nvSpPr>
        <p:spPr>
          <a:xfrm>
            <a:off x="1827510" y="6478216"/>
            <a:ext cx="8581117" cy="360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2017375" algn="r"/>
              </a:tabLst>
            </a:pPr>
            <a:r>
              <a:rPr lang="es-ES" sz="1400" dirty="0">
                <a:latin typeface="KoHo" panose="00000500000000000000" pitchFamily="2" charset="-34"/>
                <a:cs typeface="KoHo" panose="00000500000000000000" pitchFamily="2" charset="-34"/>
              </a:rPr>
              <a:t>PROYECTO FIN DE CICLO DESARROLLO DE APLICACIONES WEB, CIFP Nº1 (CEUTA) – Junio 2024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5224F928-3592-4A56-BC9D-95F2F158FD23}"/>
              </a:ext>
            </a:extLst>
          </p:cNvPr>
          <p:cNvSpPr txBox="1">
            <a:spLocks/>
          </p:cNvSpPr>
          <p:nvPr/>
        </p:nvSpPr>
        <p:spPr>
          <a:xfrm>
            <a:off x="1827510" y="6056433"/>
            <a:ext cx="8563897" cy="499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2017375" algn="r"/>
              </a:tabLst>
            </a:pPr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CELIA BLANCO GONZÁLEZ</a:t>
            </a:r>
          </a:p>
        </p:txBody>
      </p:sp>
    </p:spTree>
    <p:extLst>
      <p:ext uri="{BB962C8B-B14F-4D97-AF65-F5344CB8AC3E}">
        <p14:creationId xmlns:p14="http://schemas.microsoft.com/office/powerpoint/2010/main" val="315705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719BF40-B6AB-4CB6-8144-FA2D1AF28348}"/>
              </a:ext>
            </a:extLst>
          </p:cNvPr>
          <p:cNvSpPr txBox="1"/>
          <p:nvPr/>
        </p:nvSpPr>
        <p:spPr>
          <a:xfrm>
            <a:off x="1430751" y="927659"/>
            <a:ext cx="2762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WIREFRAME versión móvil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815131-F9AA-4759-900E-C8F9B3269C0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136"/>
          <a:stretch/>
        </p:blipFill>
        <p:spPr>
          <a:xfrm>
            <a:off x="4688365" y="927659"/>
            <a:ext cx="7037961" cy="5731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73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719BF40-B6AB-4CB6-8144-FA2D1AF28348}"/>
              </a:ext>
            </a:extLst>
          </p:cNvPr>
          <p:cNvSpPr txBox="1"/>
          <p:nvPr/>
        </p:nvSpPr>
        <p:spPr>
          <a:xfrm>
            <a:off x="6813383" y="937933"/>
            <a:ext cx="505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MOCK-UP – versión móvil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4D27125-01B6-487C-B14F-83BE452F0415}"/>
              </a:ext>
            </a:extLst>
          </p:cNvPr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4"/>
          <a:stretch/>
        </p:blipFill>
        <p:spPr>
          <a:xfrm>
            <a:off x="1243724" y="1453974"/>
            <a:ext cx="1268763" cy="510920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F7610C4-0123-44FB-AE74-4FC7845DB6BC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651" y="1459656"/>
            <a:ext cx="1578289" cy="51092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E143FAD-BFB4-4F91-9F1A-18144DBBF451}"/>
              </a:ext>
            </a:extLst>
          </p:cNvPr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6" b="5594"/>
          <a:stretch/>
        </p:blipFill>
        <p:spPr>
          <a:xfrm>
            <a:off x="4639475" y="1453973"/>
            <a:ext cx="1578289" cy="510920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36BBC86-00DE-49C9-9D27-7948204F79DA}"/>
              </a:ext>
            </a:extLst>
          </p:cNvPr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8"/>
          <a:stretch/>
        </p:blipFill>
        <p:spPr>
          <a:xfrm>
            <a:off x="6493206" y="1896568"/>
            <a:ext cx="1578289" cy="467229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003EA50-56EC-4F69-AEE9-890A81317F95}"/>
              </a:ext>
            </a:extLst>
          </p:cNvPr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4" b="-1"/>
          <a:stretch/>
        </p:blipFill>
        <p:spPr>
          <a:xfrm>
            <a:off x="8346937" y="1846708"/>
            <a:ext cx="1578289" cy="472215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45332E3-8505-4E9B-A7B4-E52ACC00D170}"/>
              </a:ext>
            </a:extLst>
          </p:cNvPr>
          <p:cNvPicPr/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3326"/>
          <a:stretch/>
        </p:blipFill>
        <p:spPr>
          <a:xfrm>
            <a:off x="10200668" y="1844419"/>
            <a:ext cx="1665406" cy="472215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6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719BF40-B6AB-4CB6-8144-FA2D1AF28348}"/>
              </a:ext>
            </a:extLst>
          </p:cNvPr>
          <p:cNvSpPr txBox="1"/>
          <p:nvPr/>
        </p:nvSpPr>
        <p:spPr>
          <a:xfrm>
            <a:off x="6088151" y="1207377"/>
            <a:ext cx="584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BOCETOS – versión escritorio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0954E76-6D9F-4344-BECD-831FF4843DF2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86" y="3907720"/>
            <a:ext cx="4196184" cy="2556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474237A8-AA06-40ED-9840-31BF7E78A9A1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86" y="1060087"/>
            <a:ext cx="4196918" cy="273319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54C792A-A012-458E-9FF5-DC689B0BF2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0633" y="2197106"/>
            <a:ext cx="6058310" cy="42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5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719BF40-B6AB-4CB6-8144-FA2D1AF28348}"/>
              </a:ext>
            </a:extLst>
          </p:cNvPr>
          <p:cNvSpPr txBox="1"/>
          <p:nvPr/>
        </p:nvSpPr>
        <p:spPr>
          <a:xfrm>
            <a:off x="8292908" y="1186339"/>
            <a:ext cx="34063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WIREFRAME versión escritorio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053F92-3B6D-4E0C-89CF-6DFD8F9EE40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7813"/>
          <a:stretch/>
        </p:blipFill>
        <p:spPr>
          <a:xfrm>
            <a:off x="1238387" y="1186339"/>
            <a:ext cx="6627420" cy="33824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9B6513-8E85-449C-BA06-90519A85016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0588" r="30791"/>
          <a:stretch/>
        </p:blipFill>
        <p:spPr>
          <a:xfrm>
            <a:off x="6873110" y="3001280"/>
            <a:ext cx="4853216" cy="3388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129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719BF40-B6AB-4CB6-8144-FA2D1AF28348}"/>
              </a:ext>
            </a:extLst>
          </p:cNvPr>
          <p:cNvSpPr txBox="1"/>
          <p:nvPr/>
        </p:nvSpPr>
        <p:spPr>
          <a:xfrm>
            <a:off x="1239120" y="1035225"/>
            <a:ext cx="584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MOCK-UP – versión escritorio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90954E76-6D9F-4344-BECD-831FF4843DF2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640" y="1743736"/>
            <a:ext cx="3124555" cy="4556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474237A8-AA06-40ED-9840-31BF7E78A9A1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3" y="1753313"/>
            <a:ext cx="2956560" cy="2101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28D9D2F9-D3E2-4BD4-B5BB-951E65D66836}"/>
              </a:ext>
            </a:extLst>
          </p:cNvPr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18"/>
          <a:stretch/>
        </p:blipFill>
        <p:spPr>
          <a:xfrm>
            <a:off x="7930692" y="1770914"/>
            <a:ext cx="3620298" cy="4556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109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D870F962-03F3-48C2-9280-13A2A4B5613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260218" y="1666708"/>
            <a:ext cx="3602655" cy="4743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3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4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5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6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7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8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9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10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1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2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719BF40-B6AB-4CB6-8144-FA2D1AF28348}"/>
              </a:ext>
            </a:extLst>
          </p:cNvPr>
          <p:cNvSpPr txBox="1"/>
          <p:nvPr/>
        </p:nvSpPr>
        <p:spPr>
          <a:xfrm>
            <a:off x="1239120" y="1035225"/>
            <a:ext cx="584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MOCK-UP – versión escritorio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459C5B16-4354-481C-AA79-68BF698A615D}"/>
              </a:ext>
            </a:extLst>
          </p:cNvPr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4" b="12300"/>
          <a:stretch/>
        </p:blipFill>
        <p:spPr>
          <a:xfrm>
            <a:off x="3234297" y="1665665"/>
            <a:ext cx="3602655" cy="4743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E9DF6E9D-2ED8-4A62-9474-90A74B116227}"/>
              </a:ext>
            </a:extLst>
          </p:cNvPr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5"/>
          <a:stretch/>
        </p:blipFill>
        <p:spPr>
          <a:xfrm>
            <a:off x="5610184" y="1652894"/>
            <a:ext cx="3602654" cy="4743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0BCDCE0-005B-4077-9DA0-587F90D38D3D}"/>
              </a:ext>
            </a:extLst>
          </p:cNvPr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2" b="14787"/>
          <a:stretch/>
        </p:blipFill>
        <p:spPr>
          <a:xfrm>
            <a:off x="7869857" y="1655274"/>
            <a:ext cx="3602654" cy="4743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03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584000"/>
            <a:ext cx="4667" cy="31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2170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3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775401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3 – Diseño lógico I: la base de datos</a:t>
            </a:r>
          </a:p>
        </p:txBody>
      </p:sp>
      <p:sp>
        <p:nvSpPr>
          <p:cNvPr id="19" name="Elipse 18">
            <a:hlinkClick r:id="rId2" action="ppaction://hlinksldjump"/>
            <a:extLst>
              <a:ext uri="{FF2B5EF4-FFF2-40B4-BE49-F238E27FC236}">
                <a16:creationId xmlns:a16="http://schemas.microsoft.com/office/drawing/2014/main" id="{8E2D0DC9-5F3A-44F8-8081-9880C5AF04C6}"/>
              </a:ext>
            </a:extLst>
          </p:cNvPr>
          <p:cNvSpPr/>
          <p:nvPr/>
        </p:nvSpPr>
        <p:spPr>
          <a:xfrm>
            <a:off x="396000" y="15120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3" action="ppaction://hlinksldjump"/>
            <a:extLst>
              <a:ext uri="{FF2B5EF4-FFF2-40B4-BE49-F238E27FC236}">
                <a16:creationId xmlns:a16="http://schemas.microsoft.com/office/drawing/2014/main" id="{C6869134-CED6-4CAB-B1AB-64D9404180ED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4" action="ppaction://hlinksldjump"/>
            <a:extLst>
              <a:ext uri="{FF2B5EF4-FFF2-40B4-BE49-F238E27FC236}">
                <a16:creationId xmlns:a16="http://schemas.microsoft.com/office/drawing/2014/main" id="{5D5D9609-161B-45BD-8ABD-047FA8E50896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5" action="ppaction://hlinksldjump"/>
            <a:extLst>
              <a:ext uri="{FF2B5EF4-FFF2-40B4-BE49-F238E27FC236}">
                <a16:creationId xmlns:a16="http://schemas.microsoft.com/office/drawing/2014/main" id="{64D4F515-5810-4F95-B4A6-529771612D72}"/>
              </a:ext>
            </a:extLst>
          </p:cNvPr>
          <p:cNvSpPr/>
          <p:nvPr/>
        </p:nvSpPr>
        <p:spPr>
          <a:xfrm>
            <a:off x="396000" y="26784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6" action="ppaction://hlinksldjump"/>
            <a:extLst>
              <a:ext uri="{FF2B5EF4-FFF2-40B4-BE49-F238E27FC236}">
                <a16:creationId xmlns:a16="http://schemas.microsoft.com/office/drawing/2014/main" id="{BC2FD650-8874-40A5-B1B7-7F0CECB9B224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7" action="ppaction://hlinksldjump"/>
            <a:extLst>
              <a:ext uri="{FF2B5EF4-FFF2-40B4-BE49-F238E27FC236}">
                <a16:creationId xmlns:a16="http://schemas.microsoft.com/office/drawing/2014/main" id="{8D51C70C-1870-4728-8221-815DF72F153E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8" action="ppaction://hlinksldjump"/>
            <a:extLst>
              <a:ext uri="{FF2B5EF4-FFF2-40B4-BE49-F238E27FC236}">
                <a16:creationId xmlns:a16="http://schemas.microsoft.com/office/drawing/2014/main" id="{F4677FE3-DA13-44C1-B86A-8CBA01A49AAD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9" action="ppaction://hlinksldjump"/>
            <a:extLst>
              <a:ext uri="{FF2B5EF4-FFF2-40B4-BE49-F238E27FC236}">
                <a16:creationId xmlns:a16="http://schemas.microsoft.com/office/drawing/2014/main" id="{42E8AD54-5264-48BF-AAC1-2D0FDD3AFB87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5" name="Elipse 34">
            <a:hlinkClick r:id="rId10" action="ppaction://hlinksldjump"/>
            <a:extLst>
              <a:ext uri="{FF2B5EF4-FFF2-40B4-BE49-F238E27FC236}">
                <a16:creationId xmlns:a16="http://schemas.microsoft.com/office/drawing/2014/main" id="{08967905-D548-458D-9812-4144226CB0AB}"/>
              </a:ext>
            </a:extLst>
          </p:cNvPr>
          <p:cNvSpPr/>
          <p:nvPr/>
        </p:nvSpPr>
        <p:spPr>
          <a:xfrm>
            <a:off x="396000" y="18468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7" name="Imagen 36">
            <a:hlinkClick r:id="rId11" action="ppaction://hlinksldjump"/>
            <a:extLst>
              <a:ext uri="{FF2B5EF4-FFF2-40B4-BE49-F238E27FC236}">
                <a16:creationId xmlns:a16="http://schemas.microsoft.com/office/drawing/2014/main" id="{BA48C25E-7FEE-4E19-A9DE-99F4D40670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020AB51-3FA8-4C78-8F38-CD88C4BE2BE3}"/>
              </a:ext>
            </a:extLst>
          </p:cNvPr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" t="16364" r="2185" b="1557"/>
          <a:stretch/>
        </p:blipFill>
        <p:spPr bwMode="auto">
          <a:xfrm>
            <a:off x="3011526" y="959669"/>
            <a:ext cx="7491846" cy="5667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846D6C-24A1-4F6A-9EA4-63F7FB465F66}"/>
              </a:ext>
            </a:extLst>
          </p:cNvPr>
          <p:cNvSpPr txBox="1"/>
          <p:nvPr/>
        </p:nvSpPr>
        <p:spPr>
          <a:xfrm>
            <a:off x="2136815" y="3820226"/>
            <a:ext cx="4105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KoHo" panose="00000500000000000000" pitchFamily="2" charset="-34"/>
                <a:cs typeface="KoHo" panose="00000500000000000000" pitchFamily="2" charset="-34"/>
              </a:rPr>
              <a:t>DIAGRAMA</a:t>
            </a:r>
          </a:p>
          <a:p>
            <a:pPr algn="ctr"/>
            <a:r>
              <a:rPr lang="es-ES" sz="2800" b="1" dirty="0">
                <a:latin typeface="KoHo" panose="00000500000000000000" pitchFamily="2" charset="-34"/>
                <a:cs typeface="KoHo" panose="00000500000000000000" pitchFamily="2" charset="-34"/>
              </a:rPr>
              <a:t>ENTIDAD RELACIÓN</a:t>
            </a:r>
          </a:p>
        </p:txBody>
      </p:sp>
    </p:spTree>
    <p:extLst>
      <p:ext uri="{BB962C8B-B14F-4D97-AF65-F5344CB8AC3E}">
        <p14:creationId xmlns:p14="http://schemas.microsoft.com/office/powerpoint/2010/main" val="369300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584000"/>
            <a:ext cx="4667" cy="31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2170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3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775401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3 – Diseño lógico I: la base de datos</a:t>
            </a:r>
          </a:p>
        </p:txBody>
      </p:sp>
      <p:sp>
        <p:nvSpPr>
          <p:cNvPr id="19" name="Elipse 18">
            <a:hlinkClick r:id="rId2" action="ppaction://hlinksldjump"/>
            <a:extLst>
              <a:ext uri="{FF2B5EF4-FFF2-40B4-BE49-F238E27FC236}">
                <a16:creationId xmlns:a16="http://schemas.microsoft.com/office/drawing/2014/main" id="{8E2D0DC9-5F3A-44F8-8081-9880C5AF04C6}"/>
              </a:ext>
            </a:extLst>
          </p:cNvPr>
          <p:cNvSpPr/>
          <p:nvPr/>
        </p:nvSpPr>
        <p:spPr>
          <a:xfrm>
            <a:off x="396000" y="15120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3" action="ppaction://hlinksldjump"/>
            <a:extLst>
              <a:ext uri="{FF2B5EF4-FFF2-40B4-BE49-F238E27FC236}">
                <a16:creationId xmlns:a16="http://schemas.microsoft.com/office/drawing/2014/main" id="{C6869134-CED6-4CAB-B1AB-64D9404180ED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4" action="ppaction://hlinksldjump"/>
            <a:extLst>
              <a:ext uri="{FF2B5EF4-FFF2-40B4-BE49-F238E27FC236}">
                <a16:creationId xmlns:a16="http://schemas.microsoft.com/office/drawing/2014/main" id="{5D5D9609-161B-45BD-8ABD-047FA8E50896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5" action="ppaction://hlinksldjump"/>
            <a:extLst>
              <a:ext uri="{FF2B5EF4-FFF2-40B4-BE49-F238E27FC236}">
                <a16:creationId xmlns:a16="http://schemas.microsoft.com/office/drawing/2014/main" id="{64D4F515-5810-4F95-B4A6-529771612D72}"/>
              </a:ext>
            </a:extLst>
          </p:cNvPr>
          <p:cNvSpPr/>
          <p:nvPr/>
        </p:nvSpPr>
        <p:spPr>
          <a:xfrm>
            <a:off x="396000" y="26784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6" action="ppaction://hlinksldjump"/>
            <a:extLst>
              <a:ext uri="{FF2B5EF4-FFF2-40B4-BE49-F238E27FC236}">
                <a16:creationId xmlns:a16="http://schemas.microsoft.com/office/drawing/2014/main" id="{BC2FD650-8874-40A5-B1B7-7F0CECB9B224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7" action="ppaction://hlinksldjump"/>
            <a:extLst>
              <a:ext uri="{FF2B5EF4-FFF2-40B4-BE49-F238E27FC236}">
                <a16:creationId xmlns:a16="http://schemas.microsoft.com/office/drawing/2014/main" id="{8D51C70C-1870-4728-8221-815DF72F153E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8" action="ppaction://hlinksldjump"/>
            <a:extLst>
              <a:ext uri="{FF2B5EF4-FFF2-40B4-BE49-F238E27FC236}">
                <a16:creationId xmlns:a16="http://schemas.microsoft.com/office/drawing/2014/main" id="{F4677FE3-DA13-44C1-B86A-8CBA01A49AAD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9" action="ppaction://hlinksldjump"/>
            <a:extLst>
              <a:ext uri="{FF2B5EF4-FFF2-40B4-BE49-F238E27FC236}">
                <a16:creationId xmlns:a16="http://schemas.microsoft.com/office/drawing/2014/main" id="{42E8AD54-5264-48BF-AAC1-2D0FDD3AFB87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5" name="Elipse 34">
            <a:hlinkClick r:id="rId10" action="ppaction://hlinksldjump"/>
            <a:extLst>
              <a:ext uri="{FF2B5EF4-FFF2-40B4-BE49-F238E27FC236}">
                <a16:creationId xmlns:a16="http://schemas.microsoft.com/office/drawing/2014/main" id="{08967905-D548-458D-9812-4144226CB0AB}"/>
              </a:ext>
            </a:extLst>
          </p:cNvPr>
          <p:cNvSpPr/>
          <p:nvPr/>
        </p:nvSpPr>
        <p:spPr>
          <a:xfrm>
            <a:off x="396000" y="18468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7" name="Imagen 36">
            <a:hlinkClick r:id="rId11" action="ppaction://hlinksldjump"/>
            <a:extLst>
              <a:ext uri="{FF2B5EF4-FFF2-40B4-BE49-F238E27FC236}">
                <a16:creationId xmlns:a16="http://schemas.microsoft.com/office/drawing/2014/main" id="{BA48C25E-7FEE-4E19-A9DE-99F4D40670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50DC9C8-AC60-4341-9196-837D7BAB8A49}"/>
              </a:ext>
            </a:extLst>
          </p:cNvPr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"/>
          <a:stretch/>
        </p:blipFill>
        <p:spPr bwMode="auto">
          <a:xfrm>
            <a:off x="3920437" y="1051936"/>
            <a:ext cx="7308157" cy="5666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0846D6C-24A1-4F6A-9EA4-63F7FB465F66}"/>
              </a:ext>
            </a:extLst>
          </p:cNvPr>
          <p:cNvSpPr txBox="1"/>
          <p:nvPr/>
        </p:nvSpPr>
        <p:spPr>
          <a:xfrm>
            <a:off x="1332000" y="993613"/>
            <a:ext cx="2588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2800" b="1" dirty="0">
                <a:latin typeface="KoHo" panose="00000500000000000000" pitchFamily="2" charset="-34"/>
                <a:cs typeface="KoHo" panose="00000500000000000000" pitchFamily="2" charset="-34"/>
              </a:rPr>
              <a:t>MODELO RELACIONAL</a:t>
            </a:r>
          </a:p>
        </p:txBody>
      </p:sp>
    </p:spTree>
    <p:extLst>
      <p:ext uri="{BB962C8B-B14F-4D97-AF65-F5344CB8AC3E}">
        <p14:creationId xmlns:p14="http://schemas.microsoft.com/office/powerpoint/2010/main" val="245421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>
            <a:off x="465672" y="1666708"/>
            <a:ext cx="1" cy="30253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2494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4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678559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4 - Diseño lógico II: el Modelo Vista Controlador</a:t>
            </a:r>
          </a:p>
        </p:txBody>
      </p:sp>
      <p:sp>
        <p:nvSpPr>
          <p:cNvPr id="18" name="Elipse 17">
            <a:hlinkClick r:id="rId2" action="ppaction://hlinksldjump"/>
            <a:extLst>
              <a:ext uri="{FF2B5EF4-FFF2-40B4-BE49-F238E27FC236}">
                <a16:creationId xmlns:a16="http://schemas.microsoft.com/office/drawing/2014/main" id="{9B6182E5-5EFC-4302-BAD7-ED1415B80A5B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3" action="ppaction://hlinksldjump"/>
            <a:extLst>
              <a:ext uri="{FF2B5EF4-FFF2-40B4-BE49-F238E27FC236}">
                <a16:creationId xmlns:a16="http://schemas.microsoft.com/office/drawing/2014/main" id="{3B8E6693-772D-4E48-BFAD-87C5EB91CE86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4" action="ppaction://hlinksldjump"/>
            <a:extLst>
              <a:ext uri="{FF2B5EF4-FFF2-40B4-BE49-F238E27FC236}">
                <a16:creationId xmlns:a16="http://schemas.microsoft.com/office/drawing/2014/main" id="{C98AC723-BF6C-4656-8E03-846CED7CC2E5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7A18C9A0-B199-452E-B31E-22CCDA76D6FC}"/>
              </a:ext>
            </a:extLst>
          </p:cNvPr>
          <p:cNvSpPr/>
          <p:nvPr/>
        </p:nvSpPr>
        <p:spPr>
          <a:xfrm>
            <a:off x="396000" y="21708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EAB42A0-2D24-4B6C-895F-F5A5A36E4A70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17DE09C3-9744-4FE2-8B29-34C7E7CFF229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166E13A3-F63C-44D8-B3F9-58EFA9D1DD5D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A570A471-DBA5-480C-9BB9-82B3DD8D50F7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1A3BF4E7-3D75-4660-ABB3-4AD0E4810C07}"/>
              </a:ext>
            </a:extLst>
          </p:cNvPr>
          <p:cNvSpPr/>
          <p:nvPr/>
        </p:nvSpPr>
        <p:spPr>
          <a:xfrm>
            <a:off x="396000" y="18504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32994B60-39E2-46E2-B626-A0010FE1BC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08D8F89-6EC6-4BA7-BD7E-55942AE4A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8805" y="941035"/>
            <a:ext cx="6727523" cy="589064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8BBCE19-314C-4D25-A763-26BA4479F021}"/>
              </a:ext>
            </a:extLst>
          </p:cNvPr>
          <p:cNvSpPr txBox="1"/>
          <p:nvPr/>
        </p:nvSpPr>
        <p:spPr>
          <a:xfrm>
            <a:off x="1239120" y="1135531"/>
            <a:ext cx="414435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2800" b="1" dirty="0">
                <a:latin typeface="KoHo" panose="00000500000000000000" pitchFamily="2" charset="-34"/>
                <a:cs typeface="KoHo" panose="00000500000000000000" pitchFamily="2" charset="-34"/>
              </a:rPr>
              <a:t>DIAGRAMA DE CLASES</a:t>
            </a:r>
          </a:p>
          <a:p>
            <a:pPr>
              <a:spcAft>
                <a:spcPts val="1800"/>
              </a:spcAft>
            </a:pPr>
            <a:r>
              <a:rPr lang="es-ES" sz="2800" b="1" dirty="0">
                <a:latin typeface="KoHo" panose="00000500000000000000" pitchFamily="2" charset="-34"/>
                <a:cs typeface="KoHo" panose="00000500000000000000" pitchFamily="2" charset="-34"/>
              </a:rPr>
              <a:t>Planteamiento inicial</a:t>
            </a:r>
          </a:p>
        </p:txBody>
      </p:sp>
    </p:spTree>
    <p:extLst>
      <p:ext uri="{BB962C8B-B14F-4D97-AF65-F5344CB8AC3E}">
        <p14:creationId xmlns:p14="http://schemas.microsoft.com/office/powerpoint/2010/main" val="78001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620000"/>
            <a:ext cx="4667" cy="309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2818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5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5 – Desarrollo: PHP</a:t>
            </a:r>
          </a:p>
        </p:txBody>
      </p:sp>
      <p:sp>
        <p:nvSpPr>
          <p:cNvPr id="17" name="Elipse 16">
            <a:hlinkClick r:id="rId2" action="ppaction://hlinksldjump"/>
            <a:extLst>
              <a:ext uri="{FF2B5EF4-FFF2-40B4-BE49-F238E27FC236}">
                <a16:creationId xmlns:a16="http://schemas.microsoft.com/office/drawing/2014/main" id="{B49E94CC-30E4-42A8-B4D2-B997C3BCCAC4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E12A1CAB-85B4-44EB-84B9-E0133DF2B3FA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CA5CB1AD-5E4D-4F24-94BF-06F7B0F58BE8}"/>
              </a:ext>
            </a:extLst>
          </p:cNvPr>
          <p:cNvSpPr/>
          <p:nvPr/>
        </p:nvSpPr>
        <p:spPr>
          <a:xfrm>
            <a:off x="396000" y="248927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5" action="ppaction://hlinksldjump"/>
            <a:extLst>
              <a:ext uri="{FF2B5EF4-FFF2-40B4-BE49-F238E27FC236}">
                <a16:creationId xmlns:a16="http://schemas.microsoft.com/office/drawing/2014/main" id="{B656E714-FA30-42E2-9E85-0ACC4182129D}"/>
              </a:ext>
            </a:extLst>
          </p:cNvPr>
          <p:cNvSpPr/>
          <p:nvPr/>
        </p:nvSpPr>
        <p:spPr>
          <a:xfrm>
            <a:off x="396000" y="2170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6" action="ppaction://hlinksldjump"/>
            <a:extLst>
              <a:ext uri="{FF2B5EF4-FFF2-40B4-BE49-F238E27FC236}">
                <a16:creationId xmlns:a16="http://schemas.microsoft.com/office/drawing/2014/main" id="{681EE2F4-8E5C-4081-A19F-73BB421DC1FE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7" action="ppaction://hlinksldjump"/>
            <a:extLst>
              <a:ext uri="{FF2B5EF4-FFF2-40B4-BE49-F238E27FC236}">
                <a16:creationId xmlns:a16="http://schemas.microsoft.com/office/drawing/2014/main" id="{237B7B64-4C98-45A1-AEC4-AC2E73EBACF2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8" action="ppaction://hlinksldjump"/>
            <a:extLst>
              <a:ext uri="{FF2B5EF4-FFF2-40B4-BE49-F238E27FC236}">
                <a16:creationId xmlns:a16="http://schemas.microsoft.com/office/drawing/2014/main" id="{9D841289-496A-4B5F-935C-A0B6AC9BA4A4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9" action="ppaction://hlinksldjump"/>
            <a:extLst>
              <a:ext uri="{FF2B5EF4-FFF2-40B4-BE49-F238E27FC236}">
                <a16:creationId xmlns:a16="http://schemas.microsoft.com/office/drawing/2014/main" id="{3CDE8D59-37C7-44C3-B96D-9444562590D2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10" action="ppaction://hlinksldjump"/>
            <a:extLst>
              <a:ext uri="{FF2B5EF4-FFF2-40B4-BE49-F238E27FC236}">
                <a16:creationId xmlns:a16="http://schemas.microsoft.com/office/drawing/2014/main" id="{7A108A32-6F34-4DF4-B4D1-81FACFF0EE64}"/>
              </a:ext>
            </a:extLst>
          </p:cNvPr>
          <p:cNvSpPr/>
          <p:nvPr/>
        </p:nvSpPr>
        <p:spPr>
          <a:xfrm>
            <a:off x="396000" y="1846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0" name="Imagen 29">
            <a:hlinkClick r:id="rId11" action="ppaction://hlinksldjump"/>
            <a:extLst>
              <a:ext uri="{FF2B5EF4-FFF2-40B4-BE49-F238E27FC236}">
                <a16:creationId xmlns:a16="http://schemas.microsoft.com/office/drawing/2014/main" id="{A0C09505-72B0-4252-B0C0-5173E4C51E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22" name="Rectángulo: esquinas superiores, una redondeada y la otra cortada 21">
            <a:extLst>
              <a:ext uri="{FF2B5EF4-FFF2-40B4-BE49-F238E27FC236}">
                <a16:creationId xmlns:a16="http://schemas.microsoft.com/office/drawing/2014/main" id="{95DA77BB-2A5A-4C10-AED4-C6E7FBBF962D}"/>
              </a:ext>
            </a:extLst>
          </p:cNvPr>
          <p:cNvSpPr/>
          <p:nvPr/>
        </p:nvSpPr>
        <p:spPr>
          <a:xfrm>
            <a:off x="1556116" y="1220876"/>
            <a:ext cx="2177144" cy="1387963"/>
          </a:xfrm>
          <a:prstGeom prst="snipRoundRect">
            <a:avLst>
              <a:gd name="adj1" fmla="val 16667"/>
              <a:gd name="adj2" fmla="val 28029"/>
            </a:avLst>
          </a:prstGeom>
          <a:solidFill>
            <a:srgbClr val="1C5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dirty="0" err="1"/>
              <a:t>loginControl</a:t>
            </a:r>
            <a:endParaRPr lang="es-ES" sz="2200" dirty="0"/>
          </a:p>
        </p:txBody>
      </p:sp>
      <p:sp>
        <p:nvSpPr>
          <p:cNvPr id="24" name="Rectángulo: esquinas superiores, una redondeada y la otra cortada 23">
            <a:extLst>
              <a:ext uri="{FF2B5EF4-FFF2-40B4-BE49-F238E27FC236}">
                <a16:creationId xmlns:a16="http://schemas.microsoft.com/office/drawing/2014/main" id="{30C89C9B-898C-485B-A8A7-6C0C755A06AF}"/>
              </a:ext>
            </a:extLst>
          </p:cNvPr>
          <p:cNvSpPr/>
          <p:nvPr/>
        </p:nvSpPr>
        <p:spPr>
          <a:xfrm>
            <a:off x="1552436" y="3558713"/>
            <a:ext cx="2548101" cy="2871286"/>
          </a:xfrm>
          <a:prstGeom prst="snipRoundRect">
            <a:avLst>
              <a:gd name="adj1" fmla="val 16667"/>
              <a:gd name="adj2" fmla="val 18740"/>
            </a:avLst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dirty="0" err="1"/>
              <a:t>bibliotecaControl</a:t>
            </a:r>
            <a:endParaRPr lang="es-ES" sz="2200" dirty="0"/>
          </a:p>
        </p:txBody>
      </p:sp>
      <p:sp>
        <p:nvSpPr>
          <p:cNvPr id="5" name="Diagrama de flujo: documento 4">
            <a:extLst>
              <a:ext uri="{FF2B5EF4-FFF2-40B4-BE49-F238E27FC236}">
                <a16:creationId xmlns:a16="http://schemas.microsoft.com/office/drawing/2014/main" id="{07CC686C-F6BB-4485-9130-A89F1B42F073}"/>
              </a:ext>
            </a:extLst>
          </p:cNvPr>
          <p:cNvSpPr/>
          <p:nvPr/>
        </p:nvSpPr>
        <p:spPr>
          <a:xfrm>
            <a:off x="6747887" y="1220576"/>
            <a:ext cx="1614673" cy="1319839"/>
          </a:xfrm>
          <a:prstGeom prst="flowChartDocument">
            <a:avLst/>
          </a:prstGeom>
          <a:solidFill>
            <a:srgbClr val="D5BBB1"/>
          </a:solidFill>
          <a:ln w="38100"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AppClase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6" name="Diagrama de flujo: documento 25">
            <a:extLst>
              <a:ext uri="{FF2B5EF4-FFF2-40B4-BE49-F238E27FC236}">
                <a16:creationId xmlns:a16="http://schemas.microsoft.com/office/drawing/2014/main" id="{25C0BD01-254B-4065-B539-5B045FD4FB96}"/>
              </a:ext>
            </a:extLst>
          </p:cNvPr>
          <p:cNvSpPr/>
          <p:nvPr/>
        </p:nvSpPr>
        <p:spPr>
          <a:xfrm>
            <a:off x="6729622" y="3167999"/>
            <a:ext cx="1614673" cy="3285311"/>
          </a:xfrm>
          <a:prstGeom prst="flowChartDocument">
            <a:avLst/>
          </a:prstGeom>
          <a:solidFill>
            <a:srgbClr val="D5BBB1"/>
          </a:solidFill>
          <a:ln w="38100"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BibliotecaClase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8" name="Diagrama de flujo: documento 27">
            <a:extLst>
              <a:ext uri="{FF2B5EF4-FFF2-40B4-BE49-F238E27FC236}">
                <a16:creationId xmlns:a16="http://schemas.microsoft.com/office/drawing/2014/main" id="{0E64B09B-8D15-4AD1-BDE6-04460F61610A}"/>
              </a:ext>
            </a:extLst>
          </p:cNvPr>
          <p:cNvSpPr/>
          <p:nvPr/>
        </p:nvSpPr>
        <p:spPr>
          <a:xfrm>
            <a:off x="9464198" y="5080846"/>
            <a:ext cx="1614673" cy="853590"/>
          </a:xfrm>
          <a:prstGeom prst="flowChartDocument">
            <a:avLst/>
          </a:prstGeom>
          <a:solidFill>
            <a:srgbClr val="D5BBB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FranjaClase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1" name="Diagrama de flujo: documento 30">
            <a:extLst>
              <a:ext uri="{FF2B5EF4-FFF2-40B4-BE49-F238E27FC236}">
                <a16:creationId xmlns:a16="http://schemas.microsoft.com/office/drawing/2014/main" id="{CB244829-780D-4C46-8856-6A65A289C0FC}"/>
              </a:ext>
            </a:extLst>
          </p:cNvPr>
          <p:cNvSpPr/>
          <p:nvPr/>
        </p:nvSpPr>
        <p:spPr>
          <a:xfrm>
            <a:off x="9464198" y="3763146"/>
            <a:ext cx="1614673" cy="853590"/>
          </a:xfrm>
          <a:prstGeom prst="flowChartDocument">
            <a:avLst/>
          </a:prstGeom>
          <a:solidFill>
            <a:srgbClr val="D5BBB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AsientoClase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2" name="Diagrama de flujo: documento 31">
            <a:extLst>
              <a:ext uri="{FF2B5EF4-FFF2-40B4-BE49-F238E27FC236}">
                <a16:creationId xmlns:a16="http://schemas.microsoft.com/office/drawing/2014/main" id="{2FB1CE5B-10A4-4D2A-B3E6-628282C4E6B6}"/>
              </a:ext>
            </a:extLst>
          </p:cNvPr>
          <p:cNvSpPr/>
          <p:nvPr/>
        </p:nvSpPr>
        <p:spPr>
          <a:xfrm>
            <a:off x="9464198" y="1083508"/>
            <a:ext cx="1614673" cy="853590"/>
          </a:xfrm>
          <a:prstGeom prst="flowChartDocument">
            <a:avLst/>
          </a:prstGeom>
          <a:solidFill>
            <a:srgbClr val="D5BBB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UsuarioClase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3" name="Diagrama de flujo: documento 32">
            <a:extLst>
              <a:ext uri="{FF2B5EF4-FFF2-40B4-BE49-F238E27FC236}">
                <a16:creationId xmlns:a16="http://schemas.microsoft.com/office/drawing/2014/main" id="{5764CD5F-2DD5-43F2-B003-0C32E6856148}"/>
              </a:ext>
            </a:extLst>
          </p:cNvPr>
          <p:cNvSpPr/>
          <p:nvPr/>
        </p:nvSpPr>
        <p:spPr>
          <a:xfrm>
            <a:off x="9464198" y="2252078"/>
            <a:ext cx="1614673" cy="853590"/>
          </a:xfrm>
          <a:prstGeom prst="flowChartDocument">
            <a:avLst/>
          </a:prstGeom>
          <a:solidFill>
            <a:srgbClr val="D5BBB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LectorClase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35ADB03-68FD-447A-9922-186D05B1F5E5}"/>
              </a:ext>
            </a:extLst>
          </p:cNvPr>
          <p:cNvCxnSpPr>
            <a:cxnSpLocks/>
          </p:cNvCxnSpPr>
          <p:nvPr/>
        </p:nvCxnSpPr>
        <p:spPr>
          <a:xfrm>
            <a:off x="3260619" y="2364192"/>
            <a:ext cx="3452506" cy="915578"/>
          </a:xfrm>
          <a:prstGeom prst="straightConnector1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1A8886C-3939-43B6-A138-1B7E42B9DB9B}"/>
              </a:ext>
            </a:extLst>
          </p:cNvPr>
          <p:cNvSpPr txBox="1"/>
          <p:nvPr/>
        </p:nvSpPr>
        <p:spPr>
          <a:xfrm>
            <a:off x="2174842" y="2674217"/>
            <a:ext cx="74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login</a:t>
            </a:r>
            <a:r>
              <a:rPr lang="es-ES" sz="1400" dirty="0"/>
              <a:t>()</a:t>
            </a:r>
            <a:endParaRPr lang="es-ES" dirty="0"/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08B5FE8C-C674-4369-B218-0C798B564B73}"/>
              </a:ext>
            </a:extLst>
          </p:cNvPr>
          <p:cNvCxnSpPr>
            <a:cxnSpLocks/>
          </p:cNvCxnSpPr>
          <p:nvPr/>
        </p:nvCxnSpPr>
        <p:spPr>
          <a:xfrm flipH="1" flipV="1">
            <a:off x="3765458" y="2652495"/>
            <a:ext cx="2915183" cy="787248"/>
          </a:xfrm>
          <a:prstGeom prst="straightConnector1">
            <a:avLst/>
          </a:prstGeom>
          <a:ln w="19050">
            <a:solidFill>
              <a:srgbClr val="C98C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2FE20A11-8EC2-4E62-9E1F-52DE5ED8887B}"/>
              </a:ext>
            </a:extLst>
          </p:cNvPr>
          <p:cNvSpPr txBox="1"/>
          <p:nvPr/>
        </p:nvSpPr>
        <p:spPr>
          <a:xfrm rot="784970">
            <a:off x="5666067" y="3255731"/>
            <a:ext cx="87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/>
              <a:t>leer</a:t>
            </a:r>
            <a:r>
              <a:rPr lang="es-ES" sz="1600" dirty="0"/>
              <a:t>()</a:t>
            </a:r>
          </a:p>
        </p:txBody>
      </p:sp>
      <p:cxnSp>
        <p:nvCxnSpPr>
          <p:cNvPr id="63" name="Conector: curvado 62">
            <a:extLst>
              <a:ext uri="{FF2B5EF4-FFF2-40B4-BE49-F238E27FC236}">
                <a16:creationId xmlns:a16="http://schemas.microsoft.com/office/drawing/2014/main" id="{5BE214B4-E59B-4381-81D3-95505C31CD11}"/>
              </a:ext>
            </a:extLst>
          </p:cNvPr>
          <p:cNvCxnSpPr>
            <a:cxnSpLocks/>
            <a:stCxn id="22" idx="1"/>
          </p:cNvCxnSpPr>
          <p:nvPr/>
        </p:nvCxnSpPr>
        <p:spPr>
          <a:xfrm rot="16200000" flipH="1">
            <a:off x="3448397" y="1805130"/>
            <a:ext cx="194622" cy="1802040"/>
          </a:xfrm>
          <a:prstGeom prst="curvedConnector2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B17DEB3F-49C6-4A74-A656-6D2DDFE09107}"/>
              </a:ext>
            </a:extLst>
          </p:cNvPr>
          <p:cNvCxnSpPr>
            <a:cxnSpLocks/>
          </p:cNvCxnSpPr>
          <p:nvPr/>
        </p:nvCxnSpPr>
        <p:spPr>
          <a:xfrm flipV="1">
            <a:off x="3733260" y="2179733"/>
            <a:ext cx="3014627" cy="12010"/>
          </a:xfrm>
          <a:prstGeom prst="straightConnector1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49B1BFF-60EC-4F6D-9F5A-1E325C4B21A1}"/>
              </a:ext>
            </a:extLst>
          </p:cNvPr>
          <p:cNvSpPr txBox="1"/>
          <p:nvPr/>
        </p:nvSpPr>
        <p:spPr>
          <a:xfrm>
            <a:off x="3760773" y="1835409"/>
            <a:ext cx="1614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guardar</a:t>
            </a:r>
            <a:r>
              <a:rPr lang="es-ES" sz="1600" dirty="0" err="1"/>
              <a:t>_</a:t>
            </a:r>
            <a:r>
              <a:rPr lang="es-ES" sz="1400" dirty="0" err="1"/>
              <a:t>usuario</a:t>
            </a:r>
            <a:r>
              <a:rPr lang="es-ES" sz="1400" dirty="0"/>
              <a:t>()</a:t>
            </a:r>
            <a:endParaRPr lang="es-ES" dirty="0"/>
          </a:p>
        </p:txBody>
      </p: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69F7C904-F4AC-4B13-B982-B9379119E0F8}"/>
              </a:ext>
            </a:extLst>
          </p:cNvPr>
          <p:cNvCxnSpPr>
            <a:cxnSpLocks/>
          </p:cNvCxnSpPr>
          <p:nvPr/>
        </p:nvCxnSpPr>
        <p:spPr>
          <a:xfrm flipH="1">
            <a:off x="3779352" y="2317383"/>
            <a:ext cx="2968535" cy="33934"/>
          </a:xfrm>
          <a:prstGeom prst="straightConnector1">
            <a:avLst/>
          </a:prstGeom>
          <a:ln w="19050">
            <a:solidFill>
              <a:srgbClr val="C98C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D0476B74-6CC5-4D6D-B88B-3B7E782213C6}"/>
              </a:ext>
            </a:extLst>
          </p:cNvPr>
          <p:cNvSpPr txBox="1"/>
          <p:nvPr/>
        </p:nvSpPr>
        <p:spPr>
          <a:xfrm>
            <a:off x="5281469" y="2281853"/>
            <a:ext cx="145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/>
              <a:t>guardarUsuario</a:t>
            </a:r>
            <a:r>
              <a:rPr lang="es-ES" sz="1400" dirty="0"/>
              <a:t>()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7B476671-2D8A-4626-9636-D9BE692857CD}"/>
              </a:ext>
            </a:extLst>
          </p:cNvPr>
          <p:cNvSpPr txBox="1"/>
          <p:nvPr/>
        </p:nvSpPr>
        <p:spPr>
          <a:xfrm rot="828181">
            <a:off x="4213140" y="2540338"/>
            <a:ext cx="1327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verBibliotecas</a:t>
            </a:r>
            <a:r>
              <a:rPr lang="es-ES" sz="1400" dirty="0"/>
              <a:t>()</a:t>
            </a:r>
          </a:p>
        </p:txBody>
      </p: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843A474C-3373-46B1-8157-2EAC458A9A37}"/>
              </a:ext>
            </a:extLst>
          </p:cNvPr>
          <p:cNvCxnSpPr>
            <a:cxnSpLocks/>
          </p:cNvCxnSpPr>
          <p:nvPr/>
        </p:nvCxnSpPr>
        <p:spPr>
          <a:xfrm flipV="1">
            <a:off x="3731083" y="1387779"/>
            <a:ext cx="3016804" cy="4795"/>
          </a:xfrm>
          <a:prstGeom prst="straightConnector1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uadroTexto 92">
            <a:extLst>
              <a:ext uri="{FF2B5EF4-FFF2-40B4-BE49-F238E27FC236}">
                <a16:creationId xmlns:a16="http://schemas.microsoft.com/office/drawing/2014/main" id="{70C3626A-A2FC-4C3A-82B6-A2A107853880}"/>
              </a:ext>
            </a:extLst>
          </p:cNvPr>
          <p:cNvSpPr txBox="1"/>
          <p:nvPr/>
        </p:nvSpPr>
        <p:spPr>
          <a:xfrm>
            <a:off x="3758596" y="1036240"/>
            <a:ext cx="1614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logearUsuario</a:t>
            </a:r>
            <a:r>
              <a:rPr lang="es-ES" sz="1400" dirty="0"/>
              <a:t>()</a:t>
            </a:r>
          </a:p>
        </p:txBody>
      </p:sp>
      <p:cxnSp>
        <p:nvCxnSpPr>
          <p:cNvPr id="94" name="Conector recto de flecha 93">
            <a:extLst>
              <a:ext uri="{FF2B5EF4-FFF2-40B4-BE49-F238E27FC236}">
                <a16:creationId xmlns:a16="http://schemas.microsoft.com/office/drawing/2014/main" id="{678CB627-40F4-4BA0-9A67-FB12AD0158C0}"/>
              </a:ext>
            </a:extLst>
          </p:cNvPr>
          <p:cNvCxnSpPr>
            <a:cxnSpLocks/>
          </p:cNvCxnSpPr>
          <p:nvPr/>
        </p:nvCxnSpPr>
        <p:spPr>
          <a:xfrm flipH="1">
            <a:off x="3777175" y="1535992"/>
            <a:ext cx="2970712" cy="16156"/>
          </a:xfrm>
          <a:prstGeom prst="straightConnector1">
            <a:avLst/>
          </a:prstGeom>
          <a:ln w="19050">
            <a:solidFill>
              <a:srgbClr val="C98C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uadroTexto 94">
            <a:extLst>
              <a:ext uri="{FF2B5EF4-FFF2-40B4-BE49-F238E27FC236}">
                <a16:creationId xmlns:a16="http://schemas.microsoft.com/office/drawing/2014/main" id="{C085D665-CAB6-4868-925A-EE9B48EC09DD}"/>
              </a:ext>
            </a:extLst>
          </p:cNvPr>
          <p:cNvSpPr txBox="1"/>
          <p:nvPr/>
        </p:nvSpPr>
        <p:spPr>
          <a:xfrm>
            <a:off x="5258623" y="1506185"/>
            <a:ext cx="1454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/>
              <a:t>inicioSesion</a:t>
            </a:r>
            <a:r>
              <a:rPr lang="es-ES" sz="1400" dirty="0"/>
              <a:t>()</a:t>
            </a:r>
          </a:p>
        </p:txBody>
      </p: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5DC01EF5-E11D-4C7A-AA52-C3FA8AE87AB9}"/>
              </a:ext>
            </a:extLst>
          </p:cNvPr>
          <p:cNvCxnSpPr>
            <a:cxnSpLocks/>
          </p:cNvCxnSpPr>
          <p:nvPr/>
        </p:nvCxnSpPr>
        <p:spPr>
          <a:xfrm flipV="1">
            <a:off x="4123171" y="3914847"/>
            <a:ext cx="2624716" cy="14507"/>
          </a:xfrm>
          <a:prstGeom prst="straightConnector1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9BF0D7EF-F614-44CD-8AAC-161578015D1C}"/>
              </a:ext>
            </a:extLst>
          </p:cNvPr>
          <p:cNvSpPr txBox="1"/>
          <p:nvPr/>
        </p:nvSpPr>
        <p:spPr>
          <a:xfrm>
            <a:off x="4038218" y="3568846"/>
            <a:ext cx="1614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verFechas</a:t>
            </a:r>
            <a:r>
              <a:rPr lang="es-ES" sz="1400" dirty="0"/>
              <a:t>()</a:t>
            </a:r>
          </a:p>
        </p:txBody>
      </p:sp>
      <p:cxnSp>
        <p:nvCxnSpPr>
          <p:cNvPr id="137" name="Conector recto de flecha 136">
            <a:extLst>
              <a:ext uri="{FF2B5EF4-FFF2-40B4-BE49-F238E27FC236}">
                <a16:creationId xmlns:a16="http://schemas.microsoft.com/office/drawing/2014/main" id="{7A7EF17B-0202-42A6-A314-3703C2A67EFD}"/>
              </a:ext>
            </a:extLst>
          </p:cNvPr>
          <p:cNvCxnSpPr>
            <a:cxnSpLocks/>
          </p:cNvCxnSpPr>
          <p:nvPr/>
        </p:nvCxnSpPr>
        <p:spPr>
          <a:xfrm flipH="1">
            <a:off x="4147723" y="4051258"/>
            <a:ext cx="2565402" cy="23310"/>
          </a:xfrm>
          <a:prstGeom prst="straightConnector1">
            <a:avLst/>
          </a:prstGeom>
          <a:ln w="19050">
            <a:solidFill>
              <a:srgbClr val="C98C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204E6760-23C3-4FAD-8380-2DA677285B70}"/>
              </a:ext>
            </a:extLst>
          </p:cNvPr>
          <p:cNvSpPr txBox="1"/>
          <p:nvPr/>
        </p:nvSpPr>
        <p:spPr>
          <a:xfrm>
            <a:off x="5006936" y="4052836"/>
            <a:ext cx="175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/>
              <a:t>fechasPorBiblioteca</a:t>
            </a:r>
            <a:r>
              <a:rPr lang="es-ES" sz="1400" dirty="0"/>
              <a:t>()</a:t>
            </a:r>
          </a:p>
        </p:txBody>
      </p:sp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7872D7F0-5CAE-4546-BF65-6E21F092D715}"/>
              </a:ext>
            </a:extLst>
          </p:cNvPr>
          <p:cNvCxnSpPr>
            <a:cxnSpLocks/>
          </p:cNvCxnSpPr>
          <p:nvPr/>
        </p:nvCxnSpPr>
        <p:spPr>
          <a:xfrm flipV="1">
            <a:off x="4123171" y="6054922"/>
            <a:ext cx="2624716" cy="14507"/>
          </a:xfrm>
          <a:prstGeom prst="straightConnector1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AD9575F1-12C5-4CFB-AB61-4789CADABEAE}"/>
              </a:ext>
            </a:extLst>
          </p:cNvPr>
          <p:cNvSpPr txBox="1"/>
          <p:nvPr/>
        </p:nvSpPr>
        <p:spPr>
          <a:xfrm>
            <a:off x="4038218" y="5708921"/>
            <a:ext cx="1614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crearReserva</a:t>
            </a:r>
            <a:r>
              <a:rPr lang="es-ES" sz="1400" dirty="0"/>
              <a:t>()</a:t>
            </a:r>
          </a:p>
        </p:txBody>
      </p:sp>
      <p:cxnSp>
        <p:nvCxnSpPr>
          <p:cNvPr id="144" name="Conector recto de flecha 143">
            <a:extLst>
              <a:ext uri="{FF2B5EF4-FFF2-40B4-BE49-F238E27FC236}">
                <a16:creationId xmlns:a16="http://schemas.microsoft.com/office/drawing/2014/main" id="{19B57FED-C9CC-4F20-B89A-27BF0C4EE110}"/>
              </a:ext>
            </a:extLst>
          </p:cNvPr>
          <p:cNvCxnSpPr>
            <a:cxnSpLocks/>
          </p:cNvCxnSpPr>
          <p:nvPr/>
        </p:nvCxnSpPr>
        <p:spPr>
          <a:xfrm flipH="1">
            <a:off x="4147723" y="6191333"/>
            <a:ext cx="2565402" cy="23310"/>
          </a:xfrm>
          <a:prstGeom prst="straightConnector1">
            <a:avLst/>
          </a:prstGeom>
          <a:ln w="19050">
            <a:solidFill>
              <a:srgbClr val="C98C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2182609D-DCFD-4CFB-8BCF-2FFB6CFD6D09}"/>
              </a:ext>
            </a:extLst>
          </p:cNvPr>
          <p:cNvSpPr txBox="1"/>
          <p:nvPr/>
        </p:nvSpPr>
        <p:spPr>
          <a:xfrm>
            <a:off x="5006936" y="6192911"/>
            <a:ext cx="175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/>
              <a:t>preReserva</a:t>
            </a:r>
            <a:r>
              <a:rPr lang="es-ES" sz="1400" dirty="0"/>
              <a:t>()</a:t>
            </a:r>
          </a:p>
        </p:txBody>
      </p: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6BE51177-D42A-470F-B32F-230077B81861}"/>
              </a:ext>
            </a:extLst>
          </p:cNvPr>
          <p:cNvCxnSpPr/>
          <p:nvPr/>
        </p:nvCxnSpPr>
        <p:spPr>
          <a:xfrm>
            <a:off x="5131834" y="4356507"/>
            <a:ext cx="1597042" cy="0"/>
          </a:xfrm>
          <a:prstGeom prst="line">
            <a:avLst/>
          </a:prstGeom>
          <a:ln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BE97876C-DE64-4C85-883E-16504985A63E}"/>
              </a:ext>
            </a:extLst>
          </p:cNvPr>
          <p:cNvSpPr txBox="1"/>
          <p:nvPr/>
        </p:nvSpPr>
        <p:spPr>
          <a:xfrm>
            <a:off x="5652891" y="4348070"/>
            <a:ext cx="1103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dirty="0" err="1">
                <a:solidFill>
                  <a:srgbClr val="C98CA7"/>
                </a:solidFill>
              </a:rPr>
              <a:t>this</a:t>
            </a:r>
            <a:r>
              <a:rPr lang="es-ES" sz="1000" dirty="0">
                <a:solidFill>
                  <a:srgbClr val="C98CA7"/>
                </a:solidFill>
              </a:rPr>
              <a:t>-&gt;</a:t>
            </a:r>
            <a:r>
              <a:rPr lang="es-ES" sz="1000" dirty="0" err="1">
                <a:solidFill>
                  <a:srgbClr val="C98CA7"/>
                </a:solidFill>
              </a:rPr>
              <a:t>arrayFechas</a:t>
            </a:r>
            <a:endParaRPr lang="es-ES" sz="1000" dirty="0">
              <a:solidFill>
                <a:srgbClr val="C98CA7"/>
              </a:solidFill>
            </a:endParaRPr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F815795D-3E7B-4A96-93E8-E462640651AF}"/>
              </a:ext>
            </a:extLst>
          </p:cNvPr>
          <p:cNvSpPr txBox="1"/>
          <p:nvPr/>
        </p:nvSpPr>
        <p:spPr>
          <a:xfrm>
            <a:off x="5516866" y="6454145"/>
            <a:ext cx="1151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00" dirty="0" err="1">
                <a:solidFill>
                  <a:srgbClr val="C98CA7"/>
                </a:solidFill>
              </a:rPr>
              <a:t>this</a:t>
            </a:r>
            <a:r>
              <a:rPr lang="es-ES" sz="1000" dirty="0">
                <a:solidFill>
                  <a:srgbClr val="C98CA7"/>
                </a:solidFill>
              </a:rPr>
              <a:t>-&gt;</a:t>
            </a:r>
            <a:r>
              <a:rPr lang="es-ES" sz="1000" dirty="0" err="1">
                <a:solidFill>
                  <a:srgbClr val="C98CA7"/>
                </a:solidFill>
              </a:rPr>
              <a:t>arrayFranjas</a:t>
            </a:r>
            <a:endParaRPr lang="es-ES" sz="1000" dirty="0">
              <a:solidFill>
                <a:srgbClr val="C98CA7"/>
              </a:solidFill>
            </a:endParaRPr>
          </a:p>
        </p:txBody>
      </p:sp>
      <p:cxnSp>
        <p:nvCxnSpPr>
          <p:cNvPr id="155" name="Conector: angular 154">
            <a:extLst>
              <a:ext uri="{FF2B5EF4-FFF2-40B4-BE49-F238E27FC236}">
                <a16:creationId xmlns:a16="http://schemas.microsoft.com/office/drawing/2014/main" id="{487E8A0B-F665-460C-8E61-761460A806D5}"/>
              </a:ext>
            </a:extLst>
          </p:cNvPr>
          <p:cNvCxnSpPr>
            <a:cxnSpLocks/>
          </p:cNvCxnSpPr>
          <p:nvPr/>
        </p:nvCxnSpPr>
        <p:spPr>
          <a:xfrm flipV="1">
            <a:off x="5675525" y="5850001"/>
            <a:ext cx="4619004" cy="650687"/>
          </a:xfrm>
          <a:prstGeom prst="bentConnector3">
            <a:avLst>
              <a:gd name="adj1" fmla="val 99811"/>
            </a:avLst>
          </a:prstGeom>
          <a:ln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34D38A82-8B58-4849-87BE-910AB390D3F5}"/>
              </a:ext>
            </a:extLst>
          </p:cNvPr>
          <p:cNvCxnSpPr>
            <a:cxnSpLocks/>
          </p:cNvCxnSpPr>
          <p:nvPr/>
        </p:nvCxnSpPr>
        <p:spPr>
          <a:xfrm>
            <a:off x="5400000" y="2556000"/>
            <a:ext cx="4032000" cy="0"/>
          </a:xfrm>
          <a:prstGeom prst="line">
            <a:avLst/>
          </a:prstGeom>
          <a:ln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cto de flecha 170">
            <a:extLst>
              <a:ext uri="{FF2B5EF4-FFF2-40B4-BE49-F238E27FC236}">
                <a16:creationId xmlns:a16="http://schemas.microsoft.com/office/drawing/2014/main" id="{680470D7-EB86-48DC-A021-5FD63E6CF03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0271535" y="1880666"/>
            <a:ext cx="0" cy="371412"/>
          </a:xfrm>
          <a:prstGeom prst="straightConnector1">
            <a:avLst/>
          </a:prstGeom>
          <a:ln>
            <a:solidFill>
              <a:srgbClr val="D5BBB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cto de flecha 188">
            <a:extLst>
              <a:ext uri="{FF2B5EF4-FFF2-40B4-BE49-F238E27FC236}">
                <a16:creationId xmlns:a16="http://schemas.microsoft.com/office/drawing/2014/main" id="{F4E749F9-9B14-41A4-85CA-CC56491326D5}"/>
              </a:ext>
            </a:extLst>
          </p:cNvPr>
          <p:cNvCxnSpPr>
            <a:cxnSpLocks/>
          </p:cNvCxnSpPr>
          <p:nvPr/>
        </p:nvCxnSpPr>
        <p:spPr>
          <a:xfrm flipV="1">
            <a:off x="4076517" y="4979568"/>
            <a:ext cx="2624716" cy="14507"/>
          </a:xfrm>
          <a:prstGeom prst="straightConnector1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CuadroTexto 189">
            <a:extLst>
              <a:ext uri="{FF2B5EF4-FFF2-40B4-BE49-F238E27FC236}">
                <a16:creationId xmlns:a16="http://schemas.microsoft.com/office/drawing/2014/main" id="{6BD755B0-721E-46EA-8EA7-D170A888F171}"/>
              </a:ext>
            </a:extLst>
          </p:cNvPr>
          <p:cNvSpPr txBox="1"/>
          <p:nvPr/>
        </p:nvSpPr>
        <p:spPr>
          <a:xfrm>
            <a:off x="4080053" y="4653234"/>
            <a:ext cx="1894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infoAsientoReservado</a:t>
            </a:r>
            <a:r>
              <a:rPr lang="es-ES" sz="1400" dirty="0"/>
              <a:t>()</a:t>
            </a:r>
          </a:p>
        </p:txBody>
      </p:sp>
      <p:cxnSp>
        <p:nvCxnSpPr>
          <p:cNvPr id="191" name="Conector recto de flecha 190">
            <a:extLst>
              <a:ext uri="{FF2B5EF4-FFF2-40B4-BE49-F238E27FC236}">
                <a16:creationId xmlns:a16="http://schemas.microsoft.com/office/drawing/2014/main" id="{3090B6D8-FAC9-4A71-9A1E-84AFB4A2E42B}"/>
              </a:ext>
            </a:extLst>
          </p:cNvPr>
          <p:cNvCxnSpPr>
            <a:cxnSpLocks/>
          </p:cNvCxnSpPr>
          <p:nvPr/>
        </p:nvCxnSpPr>
        <p:spPr>
          <a:xfrm flipH="1">
            <a:off x="4101069" y="5115979"/>
            <a:ext cx="2565402" cy="23310"/>
          </a:xfrm>
          <a:prstGeom prst="straightConnector1">
            <a:avLst/>
          </a:prstGeom>
          <a:ln w="19050">
            <a:solidFill>
              <a:srgbClr val="C98C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196330A9-0466-4510-B339-09499FC428FD}"/>
              </a:ext>
            </a:extLst>
          </p:cNvPr>
          <p:cNvSpPr txBox="1"/>
          <p:nvPr/>
        </p:nvSpPr>
        <p:spPr>
          <a:xfrm>
            <a:off x="4999610" y="5107725"/>
            <a:ext cx="175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/>
              <a:t>datosAsiento</a:t>
            </a:r>
            <a:r>
              <a:rPr lang="es-ES" sz="1400" dirty="0"/>
              <a:t>()</a:t>
            </a:r>
          </a:p>
        </p:txBody>
      </p:sp>
      <p:cxnSp>
        <p:nvCxnSpPr>
          <p:cNvPr id="196" name="Conector recto 195">
            <a:extLst>
              <a:ext uri="{FF2B5EF4-FFF2-40B4-BE49-F238E27FC236}">
                <a16:creationId xmlns:a16="http://schemas.microsoft.com/office/drawing/2014/main" id="{2ECB10DA-9C16-4318-A947-33F18440A919}"/>
              </a:ext>
            </a:extLst>
          </p:cNvPr>
          <p:cNvCxnSpPr>
            <a:cxnSpLocks/>
          </p:cNvCxnSpPr>
          <p:nvPr/>
        </p:nvCxnSpPr>
        <p:spPr>
          <a:xfrm>
            <a:off x="5974210" y="3501141"/>
            <a:ext cx="706431" cy="183187"/>
          </a:xfrm>
          <a:prstGeom prst="line">
            <a:avLst/>
          </a:prstGeom>
          <a:ln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: angular 206">
            <a:extLst>
              <a:ext uri="{FF2B5EF4-FFF2-40B4-BE49-F238E27FC236}">
                <a16:creationId xmlns:a16="http://schemas.microsoft.com/office/drawing/2014/main" id="{9F4ECE1E-0E9C-4CAD-8940-F82E98FB5CE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639131" y="4189941"/>
            <a:ext cx="3825067" cy="1232935"/>
          </a:xfrm>
          <a:prstGeom prst="bentConnector3">
            <a:avLst>
              <a:gd name="adj1" fmla="val 85472"/>
            </a:avLst>
          </a:prstGeom>
          <a:ln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7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BCB8A43-824A-4BFE-86D1-E6FD0BB8ED66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F4FFE29D-1D4B-408F-A1A3-5AE537869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A1C6F40-5BCC-4F03-A7D1-AF2550EB75AA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ítulo 2">
            <a:extLst>
              <a:ext uri="{FF2B5EF4-FFF2-40B4-BE49-F238E27FC236}">
                <a16:creationId xmlns:a16="http://schemas.microsoft.com/office/drawing/2014/main" id="{6FBB30E3-D716-434D-BD43-A8C2A878DE1B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ÍNDICE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EC53EA0-9736-42FC-8E78-EA69D18E9BA4}"/>
              </a:ext>
            </a:extLst>
          </p:cNvPr>
          <p:cNvSpPr txBox="1">
            <a:spLocks/>
          </p:cNvSpPr>
          <p:nvPr/>
        </p:nvSpPr>
        <p:spPr>
          <a:xfrm>
            <a:off x="2174240" y="1316871"/>
            <a:ext cx="9083040" cy="483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 – Contexto y objeto del proyecto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 – Idea inicial: requisitos, casos de uso y diseño gráfico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 – Diseño lógico I: la base de datos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Diseño</a:t>
            </a: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lógico II: el Modelo Vista Controlador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 – Desarrollo: PHP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 – Desarrollo: consultas MySQL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 – Desarrollo: CSS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 – Desarrollo: JavaScript </a:t>
            </a:r>
            <a:r>
              <a:rPr lang="es-ES" sz="2400" i="1" u="sng" dirty="0" err="1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vanilla</a:t>
            </a: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librerías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 – Análisis DAFO y futuras mejoras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pPr marL="0" indent="0">
              <a:buNone/>
            </a:pPr>
            <a:r>
              <a:rPr lang="es-ES" sz="2400" u="sng" dirty="0">
                <a:uFill>
                  <a:solidFill>
                    <a:schemeClr val="bg1"/>
                  </a:solidFill>
                </a:uFill>
                <a:latin typeface="KoHo" panose="00000500000000000000" pitchFamily="2" charset="-34"/>
                <a:cs typeface="KoHo" panose="00000500000000000000" pitchFamily="2" charset="-34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 – Planificación VS realidad</a:t>
            </a:r>
            <a:endParaRPr lang="es-ES" sz="2400" u="sng" dirty="0">
              <a:uFill>
                <a:solidFill>
                  <a:schemeClr val="bg1"/>
                </a:solidFill>
              </a:uFill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282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620000"/>
            <a:ext cx="4667" cy="309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2818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5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5 – Desarrollo: PHP</a:t>
            </a:r>
          </a:p>
        </p:txBody>
      </p:sp>
      <p:sp>
        <p:nvSpPr>
          <p:cNvPr id="17" name="Elipse 16">
            <a:hlinkClick r:id="rId2" action="ppaction://hlinksldjump"/>
            <a:extLst>
              <a:ext uri="{FF2B5EF4-FFF2-40B4-BE49-F238E27FC236}">
                <a16:creationId xmlns:a16="http://schemas.microsoft.com/office/drawing/2014/main" id="{B49E94CC-30E4-42A8-B4D2-B997C3BCCAC4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E12A1CAB-85B4-44EB-84B9-E0133DF2B3FA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CA5CB1AD-5E4D-4F24-94BF-06F7B0F58BE8}"/>
              </a:ext>
            </a:extLst>
          </p:cNvPr>
          <p:cNvSpPr/>
          <p:nvPr/>
        </p:nvSpPr>
        <p:spPr>
          <a:xfrm>
            <a:off x="396000" y="248927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5" action="ppaction://hlinksldjump"/>
            <a:extLst>
              <a:ext uri="{FF2B5EF4-FFF2-40B4-BE49-F238E27FC236}">
                <a16:creationId xmlns:a16="http://schemas.microsoft.com/office/drawing/2014/main" id="{B656E714-FA30-42E2-9E85-0ACC4182129D}"/>
              </a:ext>
            </a:extLst>
          </p:cNvPr>
          <p:cNvSpPr/>
          <p:nvPr/>
        </p:nvSpPr>
        <p:spPr>
          <a:xfrm>
            <a:off x="396000" y="2170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6" action="ppaction://hlinksldjump"/>
            <a:extLst>
              <a:ext uri="{FF2B5EF4-FFF2-40B4-BE49-F238E27FC236}">
                <a16:creationId xmlns:a16="http://schemas.microsoft.com/office/drawing/2014/main" id="{681EE2F4-8E5C-4081-A19F-73BB421DC1FE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7" action="ppaction://hlinksldjump"/>
            <a:extLst>
              <a:ext uri="{FF2B5EF4-FFF2-40B4-BE49-F238E27FC236}">
                <a16:creationId xmlns:a16="http://schemas.microsoft.com/office/drawing/2014/main" id="{237B7B64-4C98-45A1-AEC4-AC2E73EBACF2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8" action="ppaction://hlinksldjump"/>
            <a:extLst>
              <a:ext uri="{FF2B5EF4-FFF2-40B4-BE49-F238E27FC236}">
                <a16:creationId xmlns:a16="http://schemas.microsoft.com/office/drawing/2014/main" id="{9D841289-496A-4B5F-935C-A0B6AC9BA4A4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9" action="ppaction://hlinksldjump"/>
            <a:extLst>
              <a:ext uri="{FF2B5EF4-FFF2-40B4-BE49-F238E27FC236}">
                <a16:creationId xmlns:a16="http://schemas.microsoft.com/office/drawing/2014/main" id="{3CDE8D59-37C7-44C3-B96D-9444562590D2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10" action="ppaction://hlinksldjump"/>
            <a:extLst>
              <a:ext uri="{FF2B5EF4-FFF2-40B4-BE49-F238E27FC236}">
                <a16:creationId xmlns:a16="http://schemas.microsoft.com/office/drawing/2014/main" id="{7A108A32-6F34-4DF4-B4D1-81FACFF0EE64}"/>
              </a:ext>
            </a:extLst>
          </p:cNvPr>
          <p:cNvSpPr/>
          <p:nvPr/>
        </p:nvSpPr>
        <p:spPr>
          <a:xfrm>
            <a:off x="396000" y="1846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0" name="Imagen 29">
            <a:hlinkClick r:id="rId11" action="ppaction://hlinksldjump"/>
            <a:extLst>
              <a:ext uri="{FF2B5EF4-FFF2-40B4-BE49-F238E27FC236}">
                <a16:creationId xmlns:a16="http://schemas.microsoft.com/office/drawing/2014/main" id="{A0C09505-72B0-4252-B0C0-5173E4C51E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56C51A9-0311-4F60-90AE-DBC1E8FB2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10950"/>
              </p:ext>
            </p:extLst>
          </p:nvPr>
        </p:nvGraphicFramePr>
        <p:xfrm>
          <a:off x="1238386" y="2610297"/>
          <a:ext cx="4216677" cy="31144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7065">
                  <a:extLst>
                    <a:ext uri="{9D8B030D-6E8A-4147-A177-3AD203B41FA5}">
                      <a16:colId xmlns:a16="http://schemas.microsoft.com/office/drawing/2014/main" val="3276992704"/>
                    </a:ext>
                  </a:extLst>
                </a:gridCol>
                <a:gridCol w="3539612">
                  <a:extLst>
                    <a:ext uri="{9D8B030D-6E8A-4147-A177-3AD203B41FA5}">
                      <a16:colId xmlns:a16="http://schemas.microsoft.com/office/drawing/2014/main" val="1127889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Specifier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Description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362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%a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Abbreviated weekday name (</a:t>
                      </a: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Sun..Sat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959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%b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Abbreviated month name (</a:t>
                      </a:r>
                      <a:r>
                        <a:rPr lang="en-GB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Jan..Dec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071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%c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Month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,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numeric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 (0..12)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259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%D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Day of the month with English suffix (0th, 1st, 2nd, 3rd, …)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598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%d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Day of the month, numeric (00..31)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47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%e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Day of the month, numeric (0..31)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29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%f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Microseconds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 (000000..999999)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129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%H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Hour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 (00..23)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878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%h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Hour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 (01..12)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765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%I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Hour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 (01..12)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172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%i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Minutes,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numeric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 (00..59)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48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%j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28575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Day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of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 </a:t>
                      </a:r>
                      <a:r>
                        <a:rPr lang="es-ES" sz="1100" dirty="0" err="1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year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 (001..366)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8575" marT="28575" marB="2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912189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55022431-09D1-4883-A6B0-202A3C427DD2}"/>
              </a:ext>
            </a:extLst>
          </p:cNvPr>
          <p:cNvSpPr txBox="1"/>
          <p:nvPr/>
        </p:nvSpPr>
        <p:spPr>
          <a:xfrm>
            <a:off x="1238386" y="1914598"/>
            <a:ext cx="3669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MySQL, variable DATETIME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62AFEDF-38B7-456F-9AA6-7C51C1741FB6}"/>
              </a:ext>
            </a:extLst>
          </p:cNvPr>
          <p:cNvSpPr txBox="1"/>
          <p:nvPr/>
        </p:nvSpPr>
        <p:spPr>
          <a:xfrm>
            <a:off x="1239119" y="1135531"/>
            <a:ext cx="9291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2800" b="1" dirty="0">
                <a:latin typeface="KoHo" panose="00000500000000000000" pitchFamily="2" charset="-34"/>
                <a:cs typeface="KoHo" panose="00000500000000000000" pitchFamily="2" charset="-34"/>
              </a:rPr>
              <a:t>LA PROBLEMÁTICA DE LAS VARIABLES TEMPORALES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78BF803-9BE6-4DE7-81E4-A29A1F2B586D}"/>
              </a:ext>
            </a:extLst>
          </p:cNvPr>
          <p:cNvSpPr/>
          <p:nvPr/>
        </p:nvSpPr>
        <p:spPr>
          <a:xfrm>
            <a:off x="6158332" y="2763241"/>
            <a:ext cx="5303155" cy="46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0"/>
              </a:spcAft>
            </a:pPr>
            <a:r>
              <a:rPr lang="en-GB" sz="16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DISTINCT</a:t>
            </a:r>
            <a:r>
              <a:rPr lang="en-GB" sz="16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TIME_FORMAT(`</a:t>
            </a:r>
            <a:r>
              <a:rPr lang="en-GB" sz="16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horaInicio</a:t>
            </a:r>
            <a:r>
              <a:rPr lang="en-GB" sz="16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`, '%H:%</a:t>
            </a:r>
            <a:r>
              <a:rPr lang="en-GB" sz="16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6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') </a:t>
            </a:r>
            <a:r>
              <a:rPr lang="en-GB" sz="16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GB" sz="16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`</a:t>
            </a:r>
            <a:r>
              <a:rPr lang="en-GB" sz="16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horaFormato</a:t>
            </a:r>
            <a:r>
              <a:rPr lang="en-GB" sz="16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` </a:t>
            </a:r>
            <a:r>
              <a:rPr lang="en-GB" sz="16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GB" sz="16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franja</a:t>
            </a:r>
            <a:endParaRPr lang="es-E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5E38F4-DFBE-4E6E-8FF8-D45E1CBCFBC3}"/>
              </a:ext>
            </a:extLst>
          </p:cNvPr>
          <p:cNvSpPr txBox="1"/>
          <p:nvPr/>
        </p:nvSpPr>
        <p:spPr>
          <a:xfrm>
            <a:off x="7390970" y="4045280"/>
            <a:ext cx="1356850" cy="584775"/>
          </a:xfrm>
          <a:prstGeom prst="rect">
            <a:avLst/>
          </a:prstGeom>
          <a:solidFill>
            <a:srgbClr val="1C52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09:00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C243CC19-54F3-4995-9ACC-28B049ED17A4}"/>
              </a:ext>
            </a:extLst>
          </p:cNvPr>
          <p:cNvCxnSpPr>
            <a:cxnSpLocks/>
          </p:cNvCxnSpPr>
          <p:nvPr/>
        </p:nvCxnSpPr>
        <p:spPr>
          <a:xfrm>
            <a:off x="5455063" y="2958669"/>
            <a:ext cx="640937" cy="8069"/>
          </a:xfrm>
          <a:prstGeom prst="straightConnector1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72256E2D-B6A3-4F83-BA43-F691117486A7}"/>
              </a:ext>
            </a:extLst>
          </p:cNvPr>
          <p:cNvCxnSpPr>
            <a:cxnSpLocks/>
          </p:cNvCxnSpPr>
          <p:nvPr/>
        </p:nvCxnSpPr>
        <p:spPr>
          <a:xfrm flipH="1" flipV="1">
            <a:off x="8518849" y="4676314"/>
            <a:ext cx="612611" cy="667454"/>
          </a:xfrm>
          <a:prstGeom prst="straightConnector1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7C6AC60-3AD3-495F-8779-7EBB33988DA6}"/>
              </a:ext>
            </a:extLst>
          </p:cNvPr>
          <p:cNvSpPr/>
          <p:nvPr/>
        </p:nvSpPr>
        <p:spPr>
          <a:xfrm>
            <a:off x="8812941" y="5319370"/>
            <a:ext cx="264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CB4B16"/>
                </a:solidFill>
                <a:latin typeface="Cascadia Code PL"/>
              </a:rPr>
              <a:t>echo</a:t>
            </a:r>
            <a:r>
              <a:rPr lang="es-ES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dirty="0">
                <a:solidFill>
                  <a:srgbClr val="268BD2"/>
                </a:solidFill>
                <a:latin typeface="Cascadia Code PL"/>
              </a:rPr>
              <a:t>fecha</a:t>
            </a:r>
            <a:r>
              <a:rPr lang="es-ES" dirty="0">
                <a:solidFill>
                  <a:srgbClr val="859900"/>
                </a:solidFill>
                <a:latin typeface="Cascadia Code PL"/>
              </a:rPr>
              <a:t>-&gt;</a:t>
            </a:r>
            <a:r>
              <a:rPr lang="es-ES" dirty="0" err="1">
                <a:solidFill>
                  <a:srgbClr val="268BD2"/>
                </a:solidFill>
                <a:latin typeface="Cascadia Code PL"/>
              </a:rPr>
              <a:t>format</a:t>
            </a:r>
            <a:r>
              <a:rPr lang="es-ES" dirty="0">
                <a:solidFill>
                  <a:srgbClr val="839496"/>
                </a:solidFill>
                <a:latin typeface="Cascadia Code PL"/>
              </a:rPr>
              <a:t>(</a:t>
            </a:r>
            <a:r>
              <a:rPr lang="es-ES" dirty="0">
                <a:solidFill>
                  <a:srgbClr val="2AA198"/>
                </a:solidFill>
                <a:latin typeface="Cascadia Code PL"/>
              </a:rPr>
              <a:t>'</a:t>
            </a:r>
            <a:r>
              <a:rPr lang="es-ES" dirty="0" err="1">
                <a:solidFill>
                  <a:srgbClr val="2AA198"/>
                </a:solidFill>
                <a:latin typeface="Cascadia Code PL"/>
              </a:rPr>
              <a:t>H:i</a:t>
            </a:r>
            <a:r>
              <a:rPr lang="es-ES" dirty="0">
                <a:solidFill>
                  <a:srgbClr val="2AA198"/>
                </a:solidFill>
                <a:latin typeface="Cascadia Code PL"/>
              </a:rPr>
              <a:t>'</a:t>
            </a:r>
            <a:r>
              <a:rPr lang="es-ES" dirty="0">
                <a:solidFill>
                  <a:srgbClr val="839496"/>
                </a:solidFill>
                <a:latin typeface="Cascadia Code PL"/>
              </a:rPr>
              <a:t>)</a:t>
            </a:r>
            <a:endParaRPr lang="es-ES" b="0" dirty="0">
              <a:solidFill>
                <a:srgbClr val="839496"/>
              </a:solidFill>
              <a:effectLst/>
              <a:latin typeface="Cascadia Code PL"/>
            </a:endParaRP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71626774-D2A8-4E4F-8257-00FAF08E7519}"/>
              </a:ext>
            </a:extLst>
          </p:cNvPr>
          <p:cNvSpPr txBox="1"/>
          <p:nvPr/>
        </p:nvSpPr>
        <p:spPr>
          <a:xfrm>
            <a:off x="9721030" y="4442114"/>
            <a:ext cx="1791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PHP, objeto DATETIME</a:t>
            </a:r>
          </a:p>
        </p:txBody>
      </p: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A6B65F63-D3CD-4F25-82C8-4920543E42F2}"/>
              </a:ext>
            </a:extLst>
          </p:cNvPr>
          <p:cNvCxnSpPr>
            <a:cxnSpLocks/>
          </p:cNvCxnSpPr>
          <p:nvPr/>
        </p:nvCxnSpPr>
        <p:spPr>
          <a:xfrm>
            <a:off x="7156580" y="3231318"/>
            <a:ext cx="746449" cy="741962"/>
          </a:xfrm>
          <a:prstGeom prst="straightConnector1">
            <a:avLst/>
          </a:prstGeom>
          <a:ln>
            <a:solidFill>
              <a:srgbClr val="1C5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53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620000"/>
            <a:ext cx="4667" cy="309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2818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5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5 – Desarrollo: PHP</a:t>
            </a:r>
          </a:p>
        </p:txBody>
      </p:sp>
      <p:sp>
        <p:nvSpPr>
          <p:cNvPr id="17" name="Elipse 16">
            <a:hlinkClick r:id="rId2" action="ppaction://hlinksldjump"/>
            <a:extLst>
              <a:ext uri="{FF2B5EF4-FFF2-40B4-BE49-F238E27FC236}">
                <a16:creationId xmlns:a16="http://schemas.microsoft.com/office/drawing/2014/main" id="{B49E94CC-30E4-42A8-B4D2-B997C3BCCAC4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E12A1CAB-85B4-44EB-84B9-E0133DF2B3FA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CA5CB1AD-5E4D-4F24-94BF-06F7B0F58BE8}"/>
              </a:ext>
            </a:extLst>
          </p:cNvPr>
          <p:cNvSpPr/>
          <p:nvPr/>
        </p:nvSpPr>
        <p:spPr>
          <a:xfrm>
            <a:off x="396000" y="248927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5" action="ppaction://hlinksldjump"/>
            <a:extLst>
              <a:ext uri="{FF2B5EF4-FFF2-40B4-BE49-F238E27FC236}">
                <a16:creationId xmlns:a16="http://schemas.microsoft.com/office/drawing/2014/main" id="{B656E714-FA30-42E2-9E85-0ACC4182129D}"/>
              </a:ext>
            </a:extLst>
          </p:cNvPr>
          <p:cNvSpPr/>
          <p:nvPr/>
        </p:nvSpPr>
        <p:spPr>
          <a:xfrm>
            <a:off x="396000" y="2170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6" action="ppaction://hlinksldjump"/>
            <a:extLst>
              <a:ext uri="{FF2B5EF4-FFF2-40B4-BE49-F238E27FC236}">
                <a16:creationId xmlns:a16="http://schemas.microsoft.com/office/drawing/2014/main" id="{681EE2F4-8E5C-4081-A19F-73BB421DC1FE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7" action="ppaction://hlinksldjump"/>
            <a:extLst>
              <a:ext uri="{FF2B5EF4-FFF2-40B4-BE49-F238E27FC236}">
                <a16:creationId xmlns:a16="http://schemas.microsoft.com/office/drawing/2014/main" id="{237B7B64-4C98-45A1-AEC4-AC2E73EBACF2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8" action="ppaction://hlinksldjump"/>
            <a:extLst>
              <a:ext uri="{FF2B5EF4-FFF2-40B4-BE49-F238E27FC236}">
                <a16:creationId xmlns:a16="http://schemas.microsoft.com/office/drawing/2014/main" id="{9D841289-496A-4B5F-935C-A0B6AC9BA4A4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9" action="ppaction://hlinksldjump"/>
            <a:extLst>
              <a:ext uri="{FF2B5EF4-FFF2-40B4-BE49-F238E27FC236}">
                <a16:creationId xmlns:a16="http://schemas.microsoft.com/office/drawing/2014/main" id="{3CDE8D59-37C7-44C3-B96D-9444562590D2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10" action="ppaction://hlinksldjump"/>
            <a:extLst>
              <a:ext uri="{FF2B5EF4-FFF2-40B4-BE49-F238E27FC236}">
                <a16:creationId xmlns:a16="http://schemas.microsoft.com/office/drawing/2014/main" id="{7A108A32-6F34-4DF4-B4D1-81FACFF0EE64}"/>
              </a:ext>
            </a:extLst>
          </p:cNvPr>
          <p:cNvSpPr/>
          <p:nvPr/>
        </p:nvSpPr>
        <p:spPr>
          <a:xfrm>
            <a:off x="396000" y="1846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0" name="Imagen 29">
            <a:hlinkClick r:id="rId11" action="ppaction://hlinksldjump"/>
            <a:extLst>
              <a:ext uri="{FF2B5EF4-FFF2-40B4-BE49-F238E27FC236}">
                <a16:creationId xmlns:a16="http://schemas.microsoft.com/office/drawing/2014/main" id="{A0C09505-72B0-4252-B0C0-5173E4C51E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5022431-09D1-4883-A6B0-202A3C427DD2}"/>
              </a:ext>
            </a:extLst>
          </p:cNvPr>
          <p:cNvSpPr txBox="1"/>
          <p:nvPr/>
        </p:nvSpPr>
        <p:spPr>
          <a:xfrm>
            <a:off x="1876302" y="2145401"/>
            <a:ext cx="3793782" cy="400110"/>
          </a:xfrm>
          <a:prstGeom prst="rect">
            <a:avLst/>
          </a:prstGeom>
          <a:solidFill>
            <a:srgbClr val="D5BBB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solidFill>
                  <a:srgbClr val="1C5253"/>
                </a:solidFill>
              </a:rPr>
              <a:t>formateoFechas</a:t>
            </a:r>
            <a:r>
              <a:rPr lang="es-ES" sz="2000" dirty="0">
                <a:solidFill>
                  <a:srgbClr val="1C5253"/>
                </a:solidFill>
              </a:rPr>
              <a:t>($</a:t>
            </a:r>
            <a:r>
              <a:rPr lang="es-ES" sz="2000" dirty="0" err="1">
                <a:solidFill>
                  <a:srgbClr val="1C5253"/>
                </a:solidFill>
              </a:rPr>
              <a:t>stringFecha</a:t>
            </a:r>
            <a:r>
              <a:rPr lang="es-ES" sz="2000" dirty="0">
                <a:solidFill>
                  <a:srgbClr val="1C5253"/>
                </a:solidFill>
              </a:rPr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5E38F4-DFBE-4E6E-8FF8-D45E1CBCFBC3}"/>
              </a:ext>
            </a:extLst>
          </p:cNvPr>
          <p:cNvSpPr txBox="1"/>
          <p:nvPr/>
        </p:nvSpPr>
        <p:spPr>
          <a:xfrm>
            <a:off x="1876301" y="1323488"/>
            <a:ext cx="3793782" cy="461665"/>
          </a:xfrm>
          <a:prstGeom prst="rect">
            <a:avLst/>
          </a:prstGeom>
          <a:solidFill>
            <a:srgbClr val="1C52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Miércoles 5 de junio de 2024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46A08C8-B108-4940-85CF-1CF73980DACA}"/>
              </a:ext>
            </a:extLst>
          </p:cNvPr>
          <p:cNvSpPr txBox="1"/>
          <p:nvPr/>
        </p:nvSpPr>
        <p:spPr>
          <a:xfrm>
            <a:off x="7598948" y="2139917"/>
            <a:ext cx="3600000" cy="400110"/>
          </a:xfrm>
          <a:prstGeom prst="rect">
            <a:avLst/>
          </a:prstGeom>
          <a:solidFill>
            <a:srgbClr val="D5BBB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solidFill>
                  <a:srgbClr val="1C5253"/>
                </a:solidFill>
              </a:rPr>
              <a:t>fechasToString</a:t>
            </a:r>
            <a:r>
              <a:rPr lang="es-ES" sz="2000" dirty="0">
                <a:solidFill>
                  <a:srgbClr val="1C5253"/>
                </a:solidFill>
              </a:rPr>
              <a:t>($fecha)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5C689D2-6992-45A9-9D52-31E03E39954C}"/>
              </a:ext>
            </a:extLst>
          </p:cNvPr>
          <p:cNvSpPr/>
          <p:nvPr/>
        </p:nvSpPr>
        <p:spPr>
          <a:xfrm>
            <a:off x="7598945" y="2612758"/>
            <a:ext cx="3600001" cy="2808461"/>
          </a:xfrm>
          <a:prstGeom prst="rect">
            <a:avLst/>
          </a:prstGeom>
          <a:ln>
            <a:solidFill>
              <a:srgbClr val="D5BBB1"/>
            </a:solidFill>
          </a:ln>
        </p:spPr>
        <p:txBody>
          <a:bodyPr wrap="square">
            <a:spAutoFit/>
          </a:bodyPr>
          <a:lstStyle/>
          <a:p>
            <a:r>
              <a:rPr lang="es-ES" sz="1150" dirty="0">
                <a:solidFill>
                  <a:srgbClr val="839496"/>
                </a:solidFill>
                <a:latin typeface="Cascadia Code PL"/>
              </a:rPr>
              <a:t>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=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 err="1">
                <a:solidFill>
                  <a:srgbClr val="268BD2"/>
                </a:solidFill>
                <a:latin typeface="Cascadia Code PL"/>
              </a:rPr>
              <a:t>explode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(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"-"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,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fecha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);</a:t>
            </a:r>
          </a:p>
          <a:p>
            <a:endParaRPr lang="es-ES" sz="1100" dirty="0">
              <a:solidFill>
                <a:srgbClr val="839496"/>
              </a:solidFill>
              <a:latin typeface="Cascadia Code PL"/>
            </a:endParaRPr>
          </a:p>
          <a:p>
            <a:endParaRPr lang="es-ES" sz="1100" dirty="0">
              <a:solidFill>
                <a:srgbClr val="839496"/>
              </a:solidFill>
              <a:latin typeface="Cascadia Code PL"/>
            </a:endParaRP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</a:t>
            </a:r>
            <a:r>
              <a:rPr lang="es-ES" sz="1100" dirty="0" err="1">
                <a:solidFill>
                  <a:srgbClr val="859900"/>
                </a:solidFill>
                <a:latin typeface="Cascadia Code PL"/>
              </a:rPr>
              <a:t>switch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(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1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]) {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case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"01"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: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1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=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'Enero'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break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case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"02"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: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1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=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'Febrero'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break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        ………………………………….</a:t>
            </a:r>
          </a:p>
          <a:p>
            <a:endParaRPr lang="es-ES" sz="1100" dirty="0">
              <a:solidFill>
                <a:srgbClr val="839496"/>
              </a:solidFill>
              <a:latin typeface="Cascadia Code PL"/>
            </a:endParaRP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}</a:t>
            </a:r>
          </a:p>
          <a:p>
            <a:endParaRPr lang="es-ES" sz="1100" dirty="0">
              <a:solidFill>
                <a:srgbClr val="839496"/>
              </a:solidFill>
              <a:latin typeface="Cascadia Code PL"/>
            </a:endParaRPr>
          </a:p>
          <a:p>
            <a:endParaRPr lang="es-ES" sz="1100" dirty="0">
              <a:solidFill>
                <a:srgbClr val="839496"/>
              </a:solidFill>
              <a:latin typeface="Cascadia Code PL"/>
            </a:endParaRP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</a:t>
            </a:r>
            <a:r>
              <a:rPr lang="es-ES" sz="1100" dirty="0" err="1">
                <a:solidFill>
                  <a:srgbClr val="859900"/>
                </a:solidFill>
                <a:latin typeface="Cascadia Code PL"/>
              </a:rPr>
              <a:t>return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2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 de 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1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 de 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0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];</a:t>
            </a:r>
            <a:endParaRPr lang="es-ES" sz="1100" b="0" dirty="0">
              <a:solidFill>
                <a:srgbClr val="839496"/>
              </a:solidFill>
              <a:effectLst/>
              <a:latin typeface="Cascadia Code PL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4B09C81-820A-44F5-8AD5-844694F37842}"/>
              </a:ext>
            </a:extLst>
          </p:cNvPr>
          <p:cNvSpPr/>
          <p:nvPr/>
        </p:nvSpPr>
        <p:spPr>
          <a:xfrm>
            <a:off x="1876301" y="2612758"/>
            <a:ext cx="3793783" cy="2800767"/>
          </a:xfrm>
          <a:prstGeom prst="rect">
            <a:avLst/>
          </a:prstGeom>
          <a:ln>
            <a:solidFill>
              <a:srgbClr val="D5BBB1"/>
            </a:solidFill>
          </a:ln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=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 err="1">
                <a:solidFill>
                  <a:srgbClr val="268BD2"/>
                </a:solidFill>
                <a:latin typeface="Cascadia Code PL"/>
              </a:rPr>
              <a:t>explode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(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 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,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 err="1">
                <a:solidFill>
                  <a:srgbClr val="268BD2"/>
                </a:solidFill>
                <a:latin typeface="Cascadia Code PL"/>
              </a:rPr>
              <a:t>stringFecha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);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</a:t>
            </a:r>
            <a:r>
              <a:rPr lang="es-ES" sz="1100" dirty="0" err="1">
                <a:solidFill>
                  <a:srgbClr val="859900"/>
                </a:solidFill>
                <a:latin typeface="Cascadia Code PL"/>
              </a:rPr>
              <a:t>switch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(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2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]) {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case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"Enero"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: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2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=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'01'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break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case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"Febrero"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: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2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=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'02'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break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         ………………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}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</a:t>
            </a:r>
            <a:r>
              <a:rPr lang="es-ES" sz="1100" dirty="0" err="1">
                <a:solidFill>
                  <a:srgbClr val="859900"/>
                </a:solidFill>
                <a:latin typeface="Cascadia Code PL"/>
              </a:rPr>
              <a:t>if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(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1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&lt;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10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) {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 err="1">
                <a:solidFill>
                  <a:srgbClr val="268BD2"/>
                </a:solidFill>
                <a:latin typeface="Cascadia Code PL"/>
              </a:rPr>
              <a:t>fechaForm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=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3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"-"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2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"-0"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1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} </a:t>
            </a:r>
            <a:r>
              <a:rPr lang="es-ES" sz="1100" dirty="0" err="1">
                <a:solidFill>
                  <a:srgbClr val="859900"/>
                </a:solidFill>
                <a:latin typeface="Cascadia Code PL"/>
              </a:rPr>
              <a:t>else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{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   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 err="1">
                <a:solidFill>
                  <a:srgbClr val="268BD2"/>
                </a:solidFill>
                <a:latin typeface="Cascadia Code PL"/>
              </a:rPr>
              <a:t>fechaForm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=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3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"-"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2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2AA198"/>
                </a:solidFill>
                <a:latin typeface="Cascadia Code PL"/>
              </a:rPr>
              <a:t>"-"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.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>
                <a:solidFill>
                  <a:srgbClr val="268BD2"/>
                </a:solidFill>
                <a:latin typeface="Cascadia Code PL"/>
              </a:rPr>
              <a:t>letras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[</a:t>
            </a:r>
            <a:r>
              <a:rPr lang="es-ES" sz="1100" dirty="0">
                <a:solidFill>
                  <a:srgbClr val="D33682"/>
                </a:solidFill>
                <a:latin typeface="Cascadia Code PL"/>
              </a:rPr>
              <a:t>1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];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}</a:t>
            </a:r>
          </a:p>
          <a:p>
            <a:r>
              <a:rPr lang="es-ES" sz="1100" dirty="0">
                <a:solidFill>
                  <a:srgbClr val="839496"/>
                </a:solidFill>
                <a:latin typeface="Cascadia Code PL"/>
              </a:rPr>
              <a:t>    </a:t>
            </a:r>
            <a:r>
              <a:rPr lang="es-ES" sz="1100" dirty="0" err="1">
                <a:solidFill>
                  <a:srgbClr val="859900"/>
                </a:solidFill>
                <a:latin typeface="Cascadia Code PL"/>
              </a:rPr>
              <a:t>return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 </a:t>
            </a:r>
            <a:r>
              <a:rPr lang="es-ES" sz="1100" dirty="0">
                <a:solidFill>
                  <a:srgbClr val="859900"/>
                </a:solidFill>
                <a:latin typeface="Cascadia Code PL"/>
              </a:rPr>
              <a:t>$</a:t>
            </a:r>
            <a:r>
              <a:rPr lang="es-ES" sz="1100" dirty="0" err="1">
                <a:solidFill>
                  <a:srgbClr val="268BD2"/>
                </a:solidFill>
                <a:latin typeface="Cascadia Code PL"/>
              </a:rPr>
              <a:t>fechaForm</a:t>
            </a:r>
            <a:r>
              <a:rPr lang="es-ES" sz="1100" dirty="0">
                <a:solidFill>
                  <a:srgbClr val="839496"/>
                </a:solidFill>
                <a:latin typeface="Cascadia Code PL"/>
              </a:rPr>
              <a:t>;</a:t>
            </a:r>
            <a:endParaRPr lang="es-ES" sz="1100" b="0" dirty="0">
              <a:solidFill>
                <a:srgbClr val="839496"/>
              </a:solidFill>
              <a:effectLst/>
              <a:latin typeface="Cascadia Code PL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075F19A-A44D-4F8F-BD4F-7B4C71C6D99D}"/>
              </a:ext>
            </a:extLst>
          </p:cNvPr>
          <p:cNvSpPr txBox="1"/>
          <p:nvPr/>
        </p:nvSpPr>
        <p:spPr>
          <a:xfrm>
            <a:off x="1876301" y="5853274"/>
            <a:ext cx="3793782" cy="461665"/>
          </a:xfrm>
          <a:prstGeom prst="rect">
            <a:avLst/>
          </a:prstGeom>
          <a:solidFill>
            <a:srgbClr val="1C52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05-06-2024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980F8AF-0E11-4BDB-B90A-36C068615EB3}"/>
              </a:ext>
            </a:extLst>
          </p:cNvPr>
          <p:cNvSpPr txBox="1"/>
          <p:nvPr/>
        </p:nvSpPr>
        <p:spPr>
          <a:xfrm>
            <a:off x="7598944" y="5853273"/>
            <a:ext cx="3600002" cy="461665"/>
          </a:xfrm>
          <a:prstGeom prst="rect">
            <a:avLst/>
          </a:prstGeom>
          <a:solidFill>
            <a:srgbClr val="1C52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5 de junio de 2024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2691C8E-574E-40C7-B7D6-CE1BBD47076C}"/>
              </a:ext>
            </a:extLst>
          </p:cNvPr>
          <p:cNvSpPr txBox="1"/>
          <p:nvPr/>
        </p:nvSpPr>
        <p:spPr>
          <a:xfrm>
            <a:off x="7598944" y="1323487"/>
            <a:ext cx="3600002" cy="461665"/>
          </a:xfrm>
          <a:prstGeom prst="rect">
            <a:avLst/>
          </a:prstGeom>
          <a:solidFill>
            <a:srgbClr val="1C525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5-06-2024</a:t>
            </a:r>
          </a:p>
        </p:txBody>
      </p:sp>
      <p:sp>
        <p:nvSpPr>
          <p:cNvPr id="15" name="Flecha: curvada hacia la derecha 14">
            <a:extLst>
              <a:ext uri="{FF2B5EF4-FFF2-40B4-BE49-F238E27FC236}">
                <a16:creationId xmlns:a16="http://schemas.microsoft.com/office/drawing/2014/main" id="{814AD250-8E65-4D38-A8D6-555D586FF534}"/>
              </a:ext>
            </a:extLst>
          </p:cNvPr>
          <p:cNvSpPr/>
          <p:nvPr/>
        </p:nvSpPr>
        <p:spPr>
          <a:xfrm>
            <a:off x="1332000" y="1438443"/>
            <a:ext cx="501445" cy="1946547"/>
          </a:xfrm>
          <a:prstGeom prst="curvedRightArrow">
            <a:avLst/>
          </a:prstGeom>
          <a:solidFill>
            <a:srgbClr val="9CC4B2"/>
          </a:solidFill>
          <a:ln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Flecha: curvada hacia la izquierda 21">
            <a:extLst>
              <a:ext uri="{FF2B5EF4-FFF2-40B4-BE49-F238E27FC236}">
                <a16:creationId xmlns:a16="http://schemas.microsoft.com/office/drawing/2014/main" id="{9F3FC5A1-EB07-4AEE-BECC-1FB592C5835C}"/>
              </a:ext>
            </a:extLst>
          </p:cNvPr>
          <p:cNvSpPr/>
          <p:nvPr/>
        </p:nvSpPr>
        <p:spPr>
          <a:xfrm>
            <a:off x="5720114" y="4045280"/>
            <a:ext cx="609600" cy="2203980"/>
          </a:xfrm>
          <a:prstGeom prst="curvedLeftArrow">
            <a:avLst/>
          </a:prstGeom>
          <a:solidFill>
            <a:srgbClr val="9CC4B2"/>
          </a:solidFill>
          <a:ln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2" name="Flecha: curvada hacia la derecha 41">
            <a:extLst>
              <a:ext uri="{FF2B5EF4-FFF2-40B4-BE49-F238E27FC236}">
                <a16:creationId xmlns:a16="http://schemas.microsoft.com/office/drawing/2014/main" id="{9298F24A-20E2-4490-A55B-07FC29ECBB19}"/>
              </a:ext>
            </a:extLst>
          </p:cNvPr>
          <p:cNvSpPr/>
          <p:nvPr/>
        </p:nvSpPr>
        <p:spPr>
          <a:xfrm>
            <a:off x="7033414" y="1436781"/>
            <a:ext cx="501445" cy="1946547"/>
          </a:xfrm>
          <a:prstGeom prst="curvedRightArrow">
            <a:avLst/>
          </a:prstGeom>
          <a:solidFill>
            <a:srgbClr val="9CC4B2"/>
          </a:solidFill>
          <a:ln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3" name="Flecha: curvada hacia la izquierda 42">
            <a:extLst>
              <a:ext uri="{FF2B5EF4-FFF2-40B4-BE49-F238E27FC236}">
                <a16:creationId xmlns:a16="http://schemas.microsoft.com/office/drawing/2014/main" id="{96D4B8D8-1AFE-4615-AAA6-E3EE322AE1B8}"/>
              </a:ext>
            </a:extLst>
          </p:cNvPr>
          <p:cNvSpPr/>
          <p:nvPr/>
        </p:nvSpPr>
        <p:spPr>
          <a:xfrm>
            <a:off x="11283878" y="4043618"/>
            <a:ext cx="609600" cy="2203980"/>
          </a:xfrm>
          <a:prstGeom prst="curvedLeftArrow">
            <a:avLst/>
          </a:prstGeom>
          <a:solidFill>
            <a:srgbClr val="9CC4B2"/>
          </a:solidFill>
          <a:ln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90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hlinkClick r:id="rId2" action="ppaction://hlinksldjump"/>
            <a:extLst>
              <a:ext uri="{FF2B5EF4-FFF2-40B4-BE49-F238E27FC236}">
                <a16:creationId xmlns:a16="http://schemas.microsoft.com/office/drawing/2014/main" id="{6357D3C7-75AF-4A9E-B39A-2235FC8FE844}"/>
              </a:ext>
            </a:extLst>
          </p:cNvPr>
          <p:cNvSpPr/>
          <p:nvPr/>
        </p:nvSpPr>
        <p:spPr>
          <a:xfrm>
            <a:off x="393672" y="2812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>
            <a:off x="465672" y="1584000"/>
            <a:ext cx="1" cy="31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3142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6</a:t>
            </a:r>
          </a:p>
        </p:txBody>
      </p:sp>
      <p:sp>
        <p:nvSpPr>
          <p:cNvPr id="22" name="Elipse 21">
            <a:hlinkClick r:id="rId3" action="ppaction://hlinksldjump"/>
            <a:extLst>
              <a:ext uri="{FF2B5EF4-FFF2-40B4-BE49-F238E27FC236}">
                <a16:creationId xmlns:a16="http://schemas.microsoft.com/office/drawing/2014/main" id="{94504791-DB98-48E6-B9B8-D81CB9F0413B}"/>
              </a:ext>
            </a:extLst>
          </p:cNvPr>
          <p:cNvSpPr/>
          <p:nvPr/>
        </p:nvSpPr>
        <p:spPr>
          <a:xfrm>
            <a:off x="393672" y="2488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4" name="Elipse 23">
            <a:hlinkClick r:id="rId4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3672" y="1516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6" name="Elipse 25">
            <a:hlinkClick r:id="rId5" action="ppaction://hlinksldjump"/>
            <a:extLst>
              <a:ext uri="{FF2B5EF4-FFF2-40B4-BE49-F238E27FC236}">
                <a16:creationId xmlns:a16="http://schemas.microsoft.com/office/drawing/2014/main" id="{9F2D84F0-91D8-44B3-934A-85C664AA788E}"/>
              </a:ext>
            </a:extLst>
          </p:cNvPr>
          <p:cNvSpPr/>
          <p:nvPr/>
        </p:nvSpPr>
        <p:spPr>
          <a:xfrm>
            <a:off x="393672" y="1840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8" name="Elipse 27">
            <a:hlinkClick r:id="rId6" action="ppaction://hlinksldjump"/>
            <a:extLst>
              <a:ext uri="{FF2B5EF4-FFF2-40B4-BE49-F238E27FC236}">
                <a16:creationId xmlns:a16="http://schemas.microsoft.com/office/drawing/2014/main" id="{B2143115-EDBD-4AE0-B6F1-4C85B4DA3ED5}"/>
              </a:ext>
            </a:extLst>
          </p:cNvPr>
          <p:cNvSpPr/>
          <p:nvPr/>
        </p:nvSpPr>
        <p:spPr>
          <a:xfrm>
            <a:off x="393672" y="2164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1" name="Elipse 30">
            <a:hlinkClick r:id="rId7" action="ppaction://hlinksldjump"/>
            <a:extLst>
              <a:ext uri="{FF2B5EF4-FFF2-40B4-BE49-F238E27FC236}">
                <a16:creationId xmlns:a16="http://schemas.microsoft.com/office/drawing/2014/main" id="{C06CDECB-F7E4-45F0-BCB9-4D0F9428C444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2" name="Elipse 31">
            <a:hlinkClick r:id="rId8" action="ppaction://hlinksldjump"/>
            <a:extLst>
              <a:ext uri="{FF2B5EF4-FFF2-40B4-BE49-F238E27FC236}">
                <a16:creationId xmlns:a16="http://schemas.microsoft.com/office/drawing/2014/main" id="{EEB5B3F9-CDD4-4D6E-BA41-79B2AB9892CA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3" name="Elipse 32">
            <a:hlinkClick r:id="rId9" action="ppaction://hlinksldjump"/>
            <a:extLst>
              <a:ext uri="{FF2B5EF4-FFF2-40B4-BE49-F238E27FC236}">
                <a16:creationId xmlns:a16="http://schemas.microsoft.com/office/drawing/2014/main" id="{5513A66A-5C87-4941-9F6C-3D1846C659E7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4" name="Elipse 33">
            <a:hlinkClick r:id="rId10" action="ppaction://hlinksldjump"/>
            <a:extLst>
              <a:ext uri="{FF2B5EF4-FFF2-40B4-BE49-F238E27FC236}">
                <a16:creationId xmlns:a16="http://schemas.microsoft.com/office/drawing/2014/main" id="{8E3BA2A4-5D4C-4A35-8418-C0373450E825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6 – Desarrollo: consultas MySQL</a:t>
            </a: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F86F3361-6B25-4003-A392-9D716C3488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38B5491-B17E-4A4A-A5BE-ECE44DE3782A}"/>
              </a:ext>
            </a:extLst>
          </p:cNvPr>
          <p:cNvSpPr/>
          <p:nvPr/>
        </p:nvSpPr>
        <p:spPr>
          <a:xfrm>
            <a:off x="1337612" y="1616168"/>
            <a:ext cx="10394327" cy="1384995"/>
          </a:xfrm>
          <a:prstGeom prst="rect">
            <a:avLst/>
          </a:prstGeom>
          <a:ln w="6350">
            <a:solidFill>
              <a:srgbClr val="D5BBB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SELECT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idFranja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`,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DATE_FORMAT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(`fecha`, '%e %M')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`fecha`,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DATE_FORMAT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horaInicio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`, '%H')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`hora`, 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descripcion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`, 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nomBiblio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`, `planta`</a:t>
            </a:r>
            <a:endParaRPr lang="es-E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      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reserva r</a:t>
            </a:r>
            <a:endParaRPr lang="es-E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          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JOIN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franja f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idFranja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idFranja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</a:t>
            </a:r>
            <a:endParaRPr lang="es-E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          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JOIN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asiento a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idAsiento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idAsiento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</a:t>
            </a:r>
            <a:endParaRPr lang="es-E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          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JOIN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biblioteca b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idBiblioteca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idBiblioteca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</a:t>
            </a:r>
            <a:endParaRPr lang="es-ES" sz="12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      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r.`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idLector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</a:t>
            </a:r>
            <a:r>
              <a:rPr lang="es-ES" sz="1200" dirty="0" err="1">
                <a:solidFill>
                  <a:srgbClr val="268BD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idLector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";"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s-ES" sz="1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Diagrama de flujo: almacenamiento interno 4">
            <a:extLst>
              <a:ext uri="{FF2B5EF4-FFF2-40B4-BE49-F238E27FC236}">
                <a16:creationId xmlns:a16="http://schemas.microsoft.com/office/drawing/2014/main" id="{7D6B8D87-8C87-4A14-A80F-9E6F2C8B5D90}"/>
              </a:ext>
            </a:extLst>
          </p:cNvPr>
          <p:cNvSpPr/>
          <p:nvPr/>
        </p:nvSpPr>
        <p:spPr>
          <a:xfrm>
            <a:off x="1346164" y="3792520"/>
            <a:ext cx="1504506" cy="1083296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s-ES" b="1" u="sng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RESERVA</a:t>
            </a:r>
          </a:p>
          <a:p>
            <a:r>
              <a:rPr lang="es-ES" sz="1400" dirty="0" err="1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idFranja</a:t>
            </a:r>
            <a:endParaRPr lang="es-ES" sz="1400" dirty="0">
              <a:solidFill>
                <a:schemeClr val="tx1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es-ES" sz="1400" dirty="0" err="1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idLector</a:t>
            </a:r>
            <a:endParaRPr lang="es-ES" sz="1400" dirty="0">
              <a:solidFill>
                <a:schemeClr val="tx1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sp>
        <p:nvSpPr>
          <p:cNvPr id="25" name="Diagrama de flujo: almacenamiento interno 24">
            <a:extLst>
              <a:ext uri="{FF2B5EF4-FFF2-40B4-BE49-F238E27FC236}">
                <a16:creationId xmlns:a16="http://schemas.microsoft.com/office/drawing/2014/main" id="{78ED67A9-8B10-454C-ACDB-3C4B67C81282}"/>
              </a:ext>
            </a:extLst>
          </p:cNvPr>
          <p:cNvSpPr/>
          <p:nvPr/>
        </p:nvSpPr>
        <p:spPr>
          <a:xfrm>
            <a:off x="1337612" y="5233944"/>
            <a:ext cx="1504506" cy="1083296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s-ES" b="1" u="sng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FRANJA</a:t>
            </a:r>
          </a:p>
          <a:p>
            <a:r>
              <a:rPr lang="es-ES" sz="1400" dirty="0" err="1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idFranja</a:t>
            </a:r>
            <a:endParaRPr lang="es-ES" sz="1400" dirty="0">
              <a:solidFill>
                <a:schemeClr val="tx1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es-ES" sz="1400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fecha</a:t>
            </a:r>
          </a:p>
        </p:txBody>
      </p:sp>
      <p:sp>
        <p:nvSpPr>
          <p:cNvPr id="23" name="Diagrama de flujo: almacenamiento interno 22">
            <a:extLst>
              <a:ext uri="{FF2B5EF4-FFF2-40B4-BE49-F238E27FC236}">
                <a16:creationId xmlns:a16="http://schemas.microsoft.com/office/drawing/2014/main" id="{73CAA151-D060-4F8B-84A1-04BE10F88D9C}"/>
              </a:ext>
            </a:extLst>
          </p:cNvPr>
          <p:cNvSpPr/>
          <p:nvPr/>
        </p:nvSpPr>
        <p:spPr>
          <a:xfrm>
            <a:off x="3420285" y="3792520"/>
            <a:ext cx="1852677" cy="1297519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s-ES" b="1" u="sng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ASIENTO</a:t>
            </a:r>
          </a:p>
          <a:p>
            <a:r>
              <a:rPr lang="es-ES" sz="1400" dirty="0" err="1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idAsiento</a:t>
            </a:r>
            <a:endParaRPr lang="es-ES" sz="1400" dirty="0">
              <a:solidFill>
                <a:schemeClr val="tx1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es-ES" sz="1400" dirty="0" err="1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descripcion</a:t>
            </a:r>
            <a:endParaRPr lang="es-ES" sz="1400" dirty="0">
              <a:solidFill>
                <a:schemeClr val="tx1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  <a:p>
            <a:r>
              <a:rPr lang="es-ES" sz="1400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planta</a:t>
            </a:r>
          </a:p>
        </p:txBody>
      </p:sp>
      <p:sp>
        <p:nvSpPr>
          <p:cNvPr id="21" name="Diagrama de flujo: almacenamiento interno 20">
            <a:extLst>
              <a:ext uri="{FF2B5EF4-FFF2-40B4-BE49-F238E27FC236}">
                <a16:creationId xmlns:a16="http://schemas.microsoft.com/office/drawing/2014/main" id="{9C28D529-F713-445D-B1FE-1DBD7B17381B}"/>
              </a:ext>
            </a:extLst>
          </p:cNvPr>
          <p:cNvSpPr/>
          <p:nvPr/>
        </p:nvSpPr>
        <p:spPr>
          <a:xfrm>
            <a:off x="3420285" y="5451592"/>
            <a:ext cx="1852678" cy="865648"/>
          </a:xfrm>
          <a:prstGeom prst="flowChartInternalStorage">
            <a:avLst/>
          </a:prstGeom>
          <a:solidFill>
            <a:schemeClr val="bg1"/>
          </a:solidFill>
          <a:ln>
            <a:solidFill>
              <a:srgbClr val="1C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s-ES" b="1" u="sng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BIBLIOTECA</a:t>
            </a:r>
          </a:p>
          <a:p>
            <a:r>
              <a:rPr lang="es-ES" sz="1400" dirty="0" err="1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nomBiblio</a:t>
            </a:r>
            <a:endParaRPr lang="es-ES" sz="1400" dirty="0">
              <a:solidFill>
                <a:schemeClr val="tx1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9B4FDB1-1DF5-4E57-A39C-90608E6BAB17}"/>
              </a:ext>
            </a:extLst>
          </p:cNvPr>
          <p:cNvPicPr/>
          <p:nvPr/>
        </p:nvPicPr>
        <p:blipFill rotWithShape="1">
          <a:blip r:embed="rId13"/>
          <a:srcRect b="12049"/>
          <a:stretch/>
        </p:blipFill>
        <p:spPr>
          <a:xfrm>
            <a:off x="6096000" y="3116707"/>
            <a:ext cx="5630327" cy="3198586"/>
          </a:xfrm>
          <a:prstGeom prst="rect">
            <a:avLst/>
          </a:prstGeom>
          <a:ln w="9525" cap="sq">
            <a:solidFill>
              <a:srgbClr val="1C525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3" name="Conector: angular 42">
            <a:extLst>
              <a:ext uri="{FF2B5EF4-FFF2-40B4-BE49-F238E27FC236}">
                <a16:creationId xmlns:a16="http://schemas.microsoft.com/office/drawing/2014/main" id="{D7FFF977-41C1-4193-8EC0-E6F44D3FCAE8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842118" y="3017150"/>
            <a:ext cx="390614" cy="2758442"/>
          </a:xfrm>
          <a:prstGeom prst="bentConnector2">
            <a:avLst/>
          </a:prstGeom>
          <a:ln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r 44">
            <a:extLst>
              <a:ext uri="{FF2B5EF4-FFF2-40B4-BE49-F238E27FC236}">
                <a16:creationId xmlns:a16="http://schemas.microsoft.com/office/drawing/2014/main" id="{949DDAFD-2BDF-4B46-BE23-2E3C5DDA6C0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50670" y="3017150"/>
            <a:ext cx="250093" cy="1317018"/>
          </a:xfrm>
          <a:prstGeom prst="bentConnector2">
            <a:avLst/>
          </a:prstGeom>
          <a:ln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51851D8C-3CB1-4F39-8963-A97675DC410F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272962" y="3017150"/>
            <a:ext cx="92140" cy="1424130"/>
          </a:xfrm>
          <a:prstGeom prst="bentConnector2">
            <a:avLst/>
          </a:prstGeom>
          <a:ln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EBFEA0FC-C9C4-4D09-8A37-A7337FA2EA8B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272963" y="3017150"/>
            <a:ext cx="344066" cy="2867266"/>
          </a:xfrm>
          <a:prstGeom prst="bentConnector2">
            <a:avLst/>
          </a:prstGeom>
          <a:ln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ubtítulo 2">
            <a:extLst>
              <a:ext uri="{FF2B5EF4-FFF2-40B4-BE49-F238E27FC236}">
                <a16:creationId xmlns:a16="http://schemas.microsoft.com/office/drawing/2014/main" id="{0EAE0CD1-E4ED-485F-A69C-3098A5E1FD47}"/>
              </a:ext>
            </a:extLst>
          </p:cNvPr>
          <p:cNvSpPr txBox="1">
            <a:spLocks/>
          </p:cNvSpPr>
          <p:nvPr/>
        </p:nvSpPr>
        <p:spPr>
          <a:xfrm>
            <a:off x="1332001" y="967409"/>
            <a:ext cx="10394326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>
                <a:latin typeface="KoHo" panose="00000500000000000000" pitchFamily="2" charset="-34"/>
                <a:cs typeface="KoHo" panose="00000500000000000000" pitchFamily="2" charset="-34"/>
              </a:rPr>
              <a:t>Consulta con JOIN uniendo cuatro tablas</a:t>
            </a:r>
          </a:p>
        </p:txBody>
      </p:sp>
    </p:spTree>
    <p:extLst>
      <p:ext uri="{BB962C8B-B14F-4D97-AF65-F5344CB8AC3E}">
        <p14:creationId xmlns:p14="http://schemas.microsoft.com/office/powerpoint/2010/main" val="13061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25" grpId="0" animBg="1"/>
      <p:bldP spid="23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hlinkClick r:id="rId2" action="ppaction://hlinksldjump"/>
            <a:extLst>
              <a:ext uri="{FF2B5EF4-FFF2-40B4-BE49-F238E27FC236}">
                <a16:creationId xmlns:a16="http://schemas.microsoft.com/office/drawing/2014/main" id="{6357D3C7-75AF-4A9E-B39A-2235FC8FE844}"/>
              </a:ext>
            </a:extLst>
          </p:cNvPr>
          <p:cNvSpPr/>
          <p:nvPr/>
        </p:nvSpPr>
        <p:spPr>
          <a:xfrm>
            <a:off x="393672" y="2812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>
            <a:off x="465672" y="1584000"/>
            <a:ext cx="1" cy="31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3142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6</a:t>
            </a:r>
          </a:p>
        </p:txBody>
      </p:sp>
      <p:sp>
        <p:nvSpPr>
          <p:cNvPr id="22" name="Elipse 21">
            <a:hlinkClick r:id="rId3" action="ppaction://hlinksldjump"/>
            <a:extLst>
              <a:ext uri="{FF2B5EF4-FFF2-40B4-BE49-F238E27FC236}">
                <a16:creationId xmlns:a16="http://schemas.microsoft.com/office/drawing/2014/main" id="{94504791-DB98-48E6-B9B8-D81CB9F0413B}"/>
              </a:ext>
            </a:extLst>
          </p:cNvPr>
          <p:cNvSpPr/>
          <p:nvPr/>
        </p:nvSpPr>
        <p:spPr>
          <a:xfrm>
            <a:off x="393672" y="2488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4" name="Elipse 23">
            <a:hlinkClick r:id="rId4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3672" y="1516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6" name="Elipse 25">
            <a:hlinkClick r:id="rId5" action="ppaction://hlinksldjump"/>
            <a:extLst>
              <a:ext uri="{FF2B5EF4-FFF2-40B4-BE49-F238E27FC236}">
                <a16:creationId xmlns:a16="http://schemas.microsoft.com/office/drawing/2014/main" id="{9F2D84F0-91D8-44B3-934A-85C664AA788E}"/>
              </a:ext>
            </a:extLst>
          </p:cNvPr>
          <p:cNvSpPr/>
          <p:nvPr/>
        </p:nvSpPr>
        <p:spPr>
          <a:xfrm>
            <a:off x="393672" y="1840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8" name="Elipse 27">
            <a:hlinkClick r:id="rId6" action="ppaction://hlinksldjump"/>
            <a:extLst>
              <a:ext uri="{FF2B5EF4-FFF2-40B4-BE49-F238E27FC236}">
                <a16:creationId xmlns:a16="http://schemas.microsoft.com/office/drawing/2014/main" id="{B2143115-EDBD-4AE0-B6F1-4C85B4DA3ED5}"/>
              </a:ext>
            </a:extLst>
          </p:cNvPr>
          <p:cNvSpPr/>
          <p:nvPr/>
        </p:nvSpPr>
        <p:spPr>
          <a:xfrm>
            <a:off x="393672" y="21646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1" name="Elipse 30">
            <a:hlinkClick r:id="rId7" action="ppaction://hlinksldjump"/>
            <a:extLst>
              <a:ext uri="{FF2B5EF4-FFF2-40B4-BE49-F238E27FC236}">
                <a16:creationId xmlns:a16="http://schemas.microsoft.com/office/drawing/2014/main" id="{C06CDECB-F7E4-45F0-BCB9-4D0F9428C444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2" name="Elipse 31">
            <a:hlinkClick r:id="rId8" action="ppaction://hlinksldjump"/>
            <a:extLst>
              <a:ext uri="{FF2B5EF4-FFF2-40B4-BE49-F238E27FC236}">
                <a16:creationId xmlns:a16="http://schemas.microsoft.com/office/drawing/2014/main" id="{EEB5B3F9-CDD4-4D6E-BA41-79B2AB9892CA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3" name="Elipse 32">
            <a:hlinkClick r:id="rId9" action="ppaction://hlinksldjump"/>
            <a:extLst>
              <a:ext uri="{FF2B5EF4-FFF2-40B4-BE49-F238E27FC236}">
                <a16:creationId xmlns:a16="http://schemas.microsoft.com/office/drawing/2014/main" id="{5513A66A-5C87-4941-9F6C-3D1846C659E7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4" name="Elipse 33">
            <a:hlinkClick r:id="rId10" action="ppaction://hlinksldjump"/>
            <a:extLst>
              <a:ext uri="{FF2B5EF4-FFF2-40B4-BE49-F238E27FC236}">
                <a16:creationId xmlns:a16="http://schemas.microsoft.com/office/drawing/2014/main" id="{8E3BA2A4-5D4C-4A35-8418-C0373450E825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6 – Desarrollo: consultas MySQL</a:t>
            </a: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F86F3361-6B25-4003-A392-9D716C3488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27" name="Subtítulo 2">
            <a:extLst>
              <a:ext uri="{FF2B5EF4-FFF2-40B4-BE49-F238E27FC236}">
                <a16:creationId xmlns:a16="http://schemas.microsoft.com/office/drawing/2014/main" id="{0F41B94C-1C1E-4A6F-A97F-370ECDF03477}"/>
              </a:ext>
            </a:extLst>
          </p:cNvPr>
          <p:cNvSpPr txBox="1">
            <a:spLocks/>
          </p:cNvSpPr>
          <p:nvPr/>
        </p:nvSpPr>
        <p:spPr>
          <a:xfrm>
            <a:off x="1329672" y="1141085"/>
            <a:ext cx="10394326" cy="359426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>
                <a:latin typeface="KoHo" panose="00000500000000000000" pitchFamily="2" charset="-34"/>
                <a:cs typeface="KoHo" panose="00000500000000000000" pitchFamily="2" charset="-34"/>
              </a:rPr>
              <a:t>Subconsulta con predicado cuantificados y modificador DISTINCT</a:t>
            </a:r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2F090623-0A66-44BA-82B0-8AA00B2F4E97}"/>
              </a:ext>
            </a:extLst>
          </p:cNvPr>
          <p:cNvSpPr txBox="1">
            <a:spLocks/>
          </p:cNvSpPr>
          <p:nvPr/>
        </p:nvSpPr>
        <p:spPr>
          <a:xfrm>
            <a:off x="1329672" y="2995908"/>
            <a:ext cx="10244253" cy="355518"/>
          </a:xfrm>
          <a:prstGeom prst="rect">
            <a:avLst/>
          </a:prstGeom>
        </p:spPr>
        <p:txBody>
          <a:bodyPr vert="horz" lIns="91440" tIns="0" rIns="91440" bIns="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latin typeface="KoHo" panose="00000500000000000000" pitchFamily="2" charset="-34"/>
                <a:cs typeface="KoHo" panose="00000500000000000000" pitchFamily="2" charset="-34"/>
              </a:rPr>
              <a:t>Consultas que generan una o varias subconsultas, según la selección del usuario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1F84BBC-B3FF-4D11-B574-FFA39003A8C7}"/>
              </a:ext>
            </a:extLst>
          </p:cNvPr>
          <p:cNvSpPr/>
          <p:nvPr/>
        </p:nvSpPr>
        <p:spPr>
          <a:xfrm>
            <a:off x="1329672" y="1529277"/>
            <a:ext cx="10394327" cy="523220"/>
          </a:xfrm>
          <a:prstGeom prst="rect">
            <a:avLst/>
          </a:prstGeom>
          <a:ln>
            <a:solidFill>
              <a:srgbClr val="D5BBB1"/>
            </a:solidFill>
          </a:ln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DISTINCT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(`fecha`) </a:t>
            </a:r>
            <a:r>
              <a:rPr lang="es-ES" sz="1400" dirty="0" err="1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franja 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idAsiento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idAsiento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asiento 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idBiblioteca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14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4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400" dirty="0" err="1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idBiblioteca</a:t>
            </a:r>
            <a:r>
              <a:rPr lang="es-ES" sz="14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4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AND `</a:t>
            </a:r>
            <a:r>
              <a:rPr lang="es-ES" sz="14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idFranja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!= ALL(SELECT `</a:t>
            </a:r>
            <a:r>
              <a:rPr lang="es-ES" sz="14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idFranja</a:t>
            </a:r>
            <a:r>
              <a:rPr lang="es-ES" sz="14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FROM reserva);"</a:t>
            </a:r>
            <a:r>
              <a:rPr lang="es-ES" sz="14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s-ES" sz="1400" b="0" dirty="0">
              <a:solidFill>
                <a:srgbClr val="83949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Subtítulo 2">
            <a:extLst>
              <a:ext uri="{FF2B5EF4-FFF2-40B4-BE49-F238E27FC236}">
                <a16:creationId xmlns:a16="http://schemas.microsoft.com/office/drawing/2014/main" id="{5CCC66B4-B7FD-4098-AE48-591243BE4FA4}"/>
              </a:ext>
            </a:extLst>
          </p:cNvPr>
          <p:cNvSpPr txBox="1">
            <a:spLocks/>
          </p:cNvSpPr>
          <p:nvPr/>
        </p:nvSpPr>
        <p:spPr>
          <a:xfrm>
            <a:off x="3039452" y="2113796"/>
            <a:ext cx="8684546" cy="289038"/>
          </a:xfrm>
          <a:prstGeom prst="rect">
            <a:avLst/>
          </a:prstGeom>
        </p:spPr>
        <p:txBody>
          <a:bodyPr vert="horz" lIns="91440" tIns="36000" rIns="0" bIns="36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200" dirty="0">
                <a:latin typeface="KoHo" panose="00000500000000000000" pitchFamily="2" charset="-34"/>
                <a:cs typeface="KoHo" panose="00000500000000000000" pitchFamily="2" charset="-34"/>
              </a:rPr>
              <a:t>Método “</a:t>
            </a:r>
            <a:r>
              <a:rPr lang="es-ES" sz="1200" dirty="0" err="1">
                <a:latin typeface="KoHo" panose="00000500000000000000" pitchFamily="2" charset="-34"/>
                <a:cs typeface="KoHo" panose="00000500000000000000" pitchFamily="2" charset="-34"/>
              </a:rPr>
              <a:t>fechasPorBiblioteca</a:t>
            </a:r>
            <a:r>
              <a:rPr lang="es-ES" sz="1200" dirty="0">
                <a:latin typeface="KoHo" panose="00000500000000000000" pitchFamily="2" charset="-34"/>
                <a:cs typeface="KoHo" panose="00000500000000000000" pitchFamily="2" charset="-34"/>
              </a:rPr>
              <a:t>()” del modelo </a:t>
            </a:r>
            <a:r>
              <a:rPr lang="es-ES" sz="1200" dirty="0" err="1">
                <a:latin typeface="KoHo" panose="00000500000000000000" pitchFamily="2" charset="-34"/>
                <a:cs typeface="KoHo" panose="00000500000000000000" pitchFamily="2" charset="-34"/>
              </a:rPr>
              <a:t>BibliotecaModel</a:t>
            </a:r>
            <a:r>
              <a:rPr lang="es-ES" sz="1200" dirty="0">
                <a:latin typeface="KoHo" panose="00000500000000000000" pitchFamily="2" charset="-34"/>
                <a:cs typeface="KoHo" panose="00000500000000000000" pitchFamily="2" charset="-34"/>
              </a:rPr>
              <a:t>, para obtener aquellas fechas que no están en la tabla RESERVA</a:t>
            </a:r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id="{63E72C5A-033D-42B9-AABB-5FEF21C58404}"/>
              </a:ext>
            </a:extLst>
          </p:cNvPr>
          <p:cNvSpPr txBox="1">
            <a:spLocks/>
          </p:cNvSpPr>
          <p:nvPr/>
        </p:nvSpPr>
        <p:spPr>
          <a:xfrm>
            <a:off x="1329061" y="6256273"/>
            <a:ext cx="10394938" cy="289038"/>
          </a:xfrm>
          <a:prstGeom prst="rect">
            <a:avLst/>
          </a:prstGeom>
        </p:spPr>
        <p:txBody>
          <a:bodyPr vert="horz" lIns="91440" tIns="36000" rIns="0" bIns="3600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200" dirty="0">
                <a:latin typeface="KoHo" panose="00000500000000000000" pitchFamily="2" charset="-34"/>
                <a:cs typeface="KoHo" panose="00000500000000000000" pitchFamily="2" charset="-34"/>
              </a:rPr>
              <a:t>Método “</a:t>
            </a:r>
            <a:r>
              <a:rPr lang="es-ES" sz="1200" dirty="0" err="1">
                <a:latin typeface="KoHo" panose="00000500000000000000" pitchFamily="2" charset="-34"/>
                <a:cs typeface="KoHo" panose="00000500000000000000" pitchFamily="2" charset="-34"/>
              </a:rPr>
              <a:t>verAsientosPorFechaHora</a:t>
            </a:r>
            <a:r>
              <a:rPr lang="es-ES" sz="1200" dirty="0">
                <a:latin typeface="KoHo" panose="00000500000000000000" pitchFamily="2" charset="-34"/>
                <a:cs typeface="KoHo" panose="00000500000000000000" pitchFamily="2" charset="-34"/>
              </a:rPr>
              <a:t>()” del modelo </a:t>
            </a:r>
            <a:r>
              <a:rPr lang="es-ES" sz="1200" dirty="0" err="1">
                <a:latin typeface="KoHo" panose="00000500000000000000" pitchFamily="2" charset="-34"/>
                <a:cs typeface="KoHo" panose="00000500000000000000" pitchFamily="2" charset="-34"/>
              </a:rPr>
              <a:t>BibliotecaModel</a:t>
            </a:r>
            <a:r>
              <a:rPr lang="es-ES" sz="1200" dirty="0">
                <a:latin typeface="KoHo" panose="00000500000000000000" pitchFamily="2" charset="-34"/>
                <a:cs typeface="KoHo" panose="00000500000000000000" pitchFamily="2" charset="-34"/>
              </a:rPr>
              <a:t>, para obtener aquellos asientos que están disponibles para todas las horas seleccionadas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AF6C8BA-263A-4A54-8D4F-A3C91455897C}"/>
              </a:ext>
            </a:extLst>
          </p:cNvPr>
          <p:cNvSpPr/>
          <p:nvPr/>
        </p:nvSpPr>
        <p:spPr>
          <a:xfrm>
            <a:off x="1329060" y="3416873"/>
            <a:ext cx="10394326" cy="2764218"/>
          </a:xfrm>
          <a:prstGeom prst="rect">
            <a:avLst/>
          </a:prstGeom>
          <a:ln>
            <a:solidFill>
              <a:srgbClr val="D5BBB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idAsiento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`, 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descripcion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franja f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asiento a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idAsiento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idAsiento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`fecha`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fecha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 AND DATE_FORMAT(`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horaInicio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`, '%H:%i')='"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sz="1200" dirty="0">
                <a:solidFill>
                  <a:srgbClr val="D3368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s-ES" sz="1200" dirty="0" err="1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200" dirty="0" err="1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D3368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es-ES" sz="1200" dirty="0" err="1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D3368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ts val="1300"/>
              </a:lnSpc>
            </a:pPr>
            <a:b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</a:t>
            </a:r>
            <a:r>
              <a:rPr lang="es-ES" sz="1200" dirty="0" err="1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D3368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idAsiento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ANY (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idAsiento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franja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`fecha`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fecha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 AND DATE_FORMAT(`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horaInicio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`, '%H:%i')='"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"')"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} </a:t>
            </a:r>
            <a:r>
              <a:rPr lang="es-ES" sz="1200" dirty="0" err="1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   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idAsiento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ANY (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idAsiento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franja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`fecha`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fecha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 AND DATE_FORMAT(`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horaInicio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`, '%H:%i') ='"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"'"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  }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}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   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}</a:t>
            </a:r>
          </a:p>
          <a:p>
            <a:pPr>
              <a:lnSpc>
                <a:spcPts val="1300"/>
              </a:lnSpc>
            </a:pP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s-ES" sz="1200" dirty="0">
                <a:solidFill>
                  <a:srgbClr val="268BD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sentencia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 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f.`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idFranja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 (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r>
              <a:rPr lang="es-ES" sz="1200" dirty="0" err="1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idFranja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</a:t>
            </a:r>
            <a:r>
              <a:rPr lang="es-ES" sz="1200" dirty="0">
                <a:solidFill>
                  <a:srgbClr val="85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200" dirty="0">
                <a:solidFill>
                  <a:srgbClr val="2AA19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reserva);"</a:t>
            </a:r>
            <a:r>
              <a:rPr lang="es-ES" sz="1200" dirty="0">
                <a:solidFill>
                  <a:srgbClr val="83949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s-ES" sz="1200" b="0" dirty="0">
              <a:solidFill>
                <a:srgbClr val="83949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1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" grpId="0" animBg="1"/>
      <p:bldP spid="37" grpId="0"/>
      <p:bldP spid="39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hlinkClick r:id="rId2" action="ppaction://hlinksldjump"/>
            <a:extLst>
              <a:ext uri="{FF2B5EF4-FFF2-40B4-BE49-F238E27FC236}">
                <a16:creationId xmlns:a16="http://schemas.microsoft.com/office/drawing/2014/main" id="{6357D3C7-75AF-4A9E-B39A-2235FC8FE844}"/>
              </a:ext>
            </a:extLst>
          </p:cNvPr>
          <p:cNvSpPr/>
          <p:nvPr/>
        </p:nvSpPr>
        <p:spPr>
          <a:xfrm>
            <a:off x="396000" y="2818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620000"/>
            <a:ext cx="4667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346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7</a:t>
            </a:r>
          </a:p>
        </p:txBody>
      </p:sp>
      <p:sp>
        <p:nvSpPr>
          <p:cNvPr id="22" name="Elipse 21">
            <a:hlinkClick r:id="rId3" action="ppaction://hlinksldjump"/>
            <a:extLst>
              <a:ext uri="{FF2B5EF4-FFF2-40B4-BE49-F238E27FC236}">
                <a16:creationId xmlns:a16="http://schemas.microsoft.com/office/drawing/2014/main" id="{94504791-DB98-48E6-B9B8-D81CB9F0413B}"/>
              </a:ext>
            </a:extLst>
          </p:cNvPr>
          <p:cNvSpPr/>
          <p:nvPr/>
        </p:nvSpPr>
        <p:spPr>
          <a:xfrm>
            <a:off x="396000" y="2494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1" name="Elipse 30">
            <a:hlinkClick r:id="rId4" action="ppaction://hlinksldjump"/>
            <a:extLst>
              <a:ext uri="{FF2B5EF4-FFF2-40B4-BE49-F238E27FC236}">
                <a16:creationId xmlns:a16="http://schemas.microsoft.com/office/drawing/2014/main" id="{C06CDECB-F7E4-45F0-BCB9-4D0F9428C444}"/>
              </a:ext>
            </a:extLst>
          </p:cNvPr>
          <p:cNvSpPr/>
          <p:nvPr/>
        </p:nvSpPr>
        <p:spPr>
          <a:xfrm>
            <a:off x="396000" y="314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7 – Desarrollo: CSS</a:t>
            </a:r>
          </a:p>
        </p:txBody>
      </p:sp>
      <p:sp>
        <p:nvSpPr>
          <p:cNvPr id="17" name="Elipse 16">
            <a:hlinkClick r:id="rId5" action="ppaction://hlinksldjump"/>
            <a:extLst>
              <a:ext uri="{FF2B5EF4-FFF2-40B4-BE49-F238E27FC236}">
                <a16:creationId xmlns:a16="http://schemas.microsoft.com/office/drawing/2014/main" id="{573D3016-4408-4041-B47D-FFD5C755B32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6" action="ppaction://hlinksldjump"/>
            <a:extLst>
              <a:ext uri="{FF2B5EF4-FFF2-40B4-BE49-F238E27FC236}">
                <a16:creationId xmlns:a16="http://schemas.microsoft.com/office/drawing/2014/main" id="{6CED4545-24CF-468B-B4D9-9A4ED1B666BF}"/>
              </a:ext>
            </a:extLst>
          </p:cNvPr>
          <p:cNvSpPr/>
          <p:nvPr/>
        </p:nvSpPr>
        <p:spPr>
          <a:xfrm>
            <a:off x="396000" y="18468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7" action="ppaction://hlinksldjump"/>
            <a:extLst>
              <a:ext uri="{FF2B5EF4-FFF2-40B4-BE49-F238E27FC236}">
                <a16:creationId xmlns:a16="http://schemas.microsoft.com/office/drawing/2014/main" id="{F8ACEC7B-8798-4B17-99AA-22358697F050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8" action="ppaction://hlinksldjump"/>
            <a:extLst>
              <a:ext uri="{FF2B5EF4-FFF2-40B4-BE49-F238E27FC236}">
                <a16:creationId xmlns:a16="http://schemas.microsoft.com/office/drawing/2014/main" id="{88E3FA9A-E467-455C-8263-AD0C3F3DF01C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9" action="ppaction://hlinksldjump"/>
            <a:extLst>
              <a:ext uri="{FF2B5EF4-FFF2-40B4-BE49-F238E27FC236}">
                <a16:creationId xmlns:a16="http://schemas.microsoft.com/office/drawing/2014/main" id="{B1DC30F1-AE1B-4DEF-9151-C94FEB7A765C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10" action="ppaction://hlinksldjump"/>
            <a:extLst>
              <a:ext uri="{FF2B5EF4-FFF2-40B4-BE49-F238E27FC236}">
                <a16:creationId xmlns:a16="http://schemas.microsoft.com/office/drawing/2014/main" id="{95AF3813-5C8A-46BB-95EF-0B1099DA9029}"/>
              </a:ext>
            </a:extLst>
          </p:cNvPr>
          <p:cNvSpPr/>
          <p:nvPr/>
        </p:nvSpPr>
        <p:spPr>
          <a:xfrm>
            <a:off x="396000" y="2170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0" name="Imagen 29">
            <a:hlinkClick r:id="rId11" action="ppaction://hlinksldjump"/>
            <a:extLst>
              <a:ext uri="{FF2B5EF4-FFF2-40B4-BE49-F238E27FC236}">
                <a16:creationId xmlns:a16="http://schemas.microsoft.com/office/drawing/2014/main" id="{5A56BD23-FE34-4E92-BA38-314FE9A8A9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26" name="Rectángulo: esquinas diagonales redondeadas 25">
            <a:extLst>
              <a:ext uri="{FF2B5EF4-FFF2-40B4-BE49-F238E27FC236}">
                <a16:creationId xmlns:a16="http://schemas.microsoft.com/office/drawing/2014/main" id="{932021E9-D553-47FC-B431-07AD7DB91EB8}"/>
              </a:ext>
            </a:extLst>
          </p:cNvPr>
          <p:cNvSpPr/>
          <p:nvPr/>
        </p:nvSpPr>
        <p:spPr>
          <a:xfrm>
            <a:off x="1742440" y="1954932"/>
            <a:ext cx="2235200" cy="493628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9CC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Bibliotecas.css</a:t>
            </a: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31190F7F-96C5-4FC7-8B9B-416CEF9C786F}"/>
              </a:ext>
            </a:extLst>
          </p:cNvPr>
          <p:cNvSpPr txBox="1">
            <a:spLocks/>
          </p:cNvSpPr>
          <p:nvPr/>
        </p:nvSpPr>
        <p:spPr>
          <a:xfrm>
            <a:off x="1452880" y="1113832"/>
            <a:ext cx="223520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ESTILOS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58B8739-BDFD-410A-9BD8-9DC042FECA74}"/>
              </a:ext>
            </a:extLst>
          </p:cNvPr>
          <p:cNvCxnSpPr>
            <a:cxnSpLocks/>
          </p:cNvCxnSpPr>
          <p:nvPr/>
        </p:nvCxnSpPr>
        <p:spPr>
          <a:xfrm>
            <a:off x="1452880" y="1686480"/>
            <a:ext cx="0" cy="45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FBCAE7EE-8A37-44FC-87CB-69F42FC7D9B8}"/>
              </a:ext>
            </a:extLst>
          </p:cNvPr>
          <p:cNvSpPr/>
          <p:nvPr/>
        </p:nvSpPr>
        <p:spPr>
          <a:xfrm>
            <a:off x="1742440" y="3186226"/>
            <a:ext cx="2235200" cy="493628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9CC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Calendario.css</a:t>
            </a: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2584D644-4BDB-423C-80AE-152CA8E9D3E5}"/>
              </a:ext>
            </a:extLst>
          </p:cNvPr>
          <p:cNvSpPr/>
          <p:nvPr/>
        </p:nvSpPr>
        <p:spPr>
          <a:xfrm>
            <a:off x="1752800" y="5631100"/>
            <a:ext cx="2235200" cy="493628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9CC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Formularios.css</a:t>
            </a: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23DDBFEF-19ED-4645-A7CE-D0513807BBA8}"/>
              </a:ext>
            </a:extLst>
          </p:cNvPr>
          <p:cNvSpPr/>
          <p:nvPr/>
        </p:nvSpPr>
        <p:spPr>
          <a:xfrm>
            <a:off x="1742440" y="2574142"/>
            <a:ext cx="2235200" cy="493628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9CC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Jquery-ui.css</a:t>
            </a: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ABD75B78-0650-4E76-B9C1-4346D4512523}"/>
              </a:ext>
            </a:extLst>
          </p:cNvPr>
          <p:cNvSpPr/>
          <p:nvPr/>
        </p:nvSpPr>
        <p:spPr>
          <a:xfrm>
            <a:off x="1742440" y="3791774"/>
            <a:ext cx="2235200" cy="493628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9CC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Horas.css</a:t>
            </a:r>
          </a:p>
        </p:txBody>
      </p:sp>
      <p:sp>
        <p:nvSpPr>
          <p:cNvPr id="37" name="Rectángulo: esquinas diagonales redondeadas 36">
            <a:extLst>
              <a:ext uri="{FF2B5EF4-FFF2-40B4-BE49-F238E27FC236}">
                <a16:creationId xmlns:a16="http://schemas.microsoft.com/office/drawing/2014/main" id="{8F0DA4BF-11EA-4FD6-A62A-5658E08EF2BF}"/>
              </a:ext>
            </a:extLst>
          </p:cNvPr>
          <p:cNvSpPr/>
          <p:nvPr/>
        </p:nvSpPr>
        <p:spPr>
          <a:xfrm>
            <a:off x="1742440" y="4402680"/>
            <a:ext cx="2235200" cy="493628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9CC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Asientos.css</a:t>
            </a:r>
          </a:p>
        </p:txBody>
      </p:sp>
      <p:sp>
        <p:nvSpPr>
          <p:cNvPr id="39" name="Rectángulo: esquinas diagonales redondeadas 38">
            <a:extLst>
              <a:ext uri="{FF2B5EF4-FFF2-40B4-BE49-F238E27FC236}">
                <a16:creationId xmlns:a16="http://schemas.microsoft.com/office/drawing/2014/main" id="{2E8F8C62-3A4A-46AA-935E-6FB9BA290BBA}"/>
              </a:ext>
            </a:extLst>
          </p:cNvPr>
          <p:cNvSpPr/>
          <p:nvPr/>
        </p:nvSpPr>
        <p:spPr>
          <a:xfrm>
            <a:off x="1742440" y="5016890"/>
            <a:ext cx="2235200" cy="493628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9CC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Reserva.css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67B2AB-FA7F-47A9-BC62-902CA1413AD9}"/>
              </a:ext>
            </a:extLst>
          </p:cNvPr>
          <p:cNvCxnSpPr/>
          <p:nvPr/>
        </p:nvCxnSpPr>
        <p:spPr>
          <a:xfrm>
            <a:off x="1452880" y="1697188"/>
            <a:ext cx="18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CB2A98C-8D85-4F16-9857-2D9D19E64626}"/>
              </a:ext>
            </a:extLst>
          </p:cNvPr>
          <p:cNvSpPr/>
          <p:nvPr/>
        </p:nvSpPr>
        <p:spPr>
          <a:xfrm>
            <a:off x="4937772" y="1949280"/>
            <a:ext cx="6441424" cy="493200"/>
          </a:xfrm>
          <a:prstGeom prst="rect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r"/>
            <a:r>
              <a:rPr lang="es-ES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Todas excepto las de inicio o registro (</a:t>
            </a:r>
            <a:r>
              <a:rPr lang="es-ES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login</a:t>
            </a:r>
            <a:r>
              <a:rPr lang="es-ES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 y </a:t>
            </a:r>
            <a:r>
              <a:rPr lang="es-ES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nuevoUsuario</a:t>
            </a:r>
            <a:r>
              <a:rPr lang="es-ES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)</a:t>
            </a:r>
          </a:p>
        </p:txBody>
      </p:sp>
      <p:sp>
        <p:nvSpPr>
          <p:cNvPr id="40" name="Subtítulo 2">
            <a:extLst>
              <a:ext uri="{FF2B5EF4-FFF2-40B4-BE49-F238E27FC236}">
                <a16:creationId xmlns:a16="http://schemas.microsoft.com/office/drawing/2014/main" id="{FBD839E9-5BE5-4AA2-AA9E-F18D61A1CE67}"/>
              </a:ext>
            </a:extLst>
          </p:cNvPr>
          <p:cNvSpPr txBox="1">
            <a:spLocks/>
          </p:cNvSpPr>
          <p:nvPr/>
        </p:nvSpPr>
        <p:spPr>
          <a:xfrm>
            <a:off x="9357355" y="1108404"/>
            <a:ext cx="223520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VISTAS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03BC9512-BFEA-4BC1-9625-65FADAF5C198}"/>
              </a:ext>
            </a:extLst>
          </p:cNvPr>
          <p:cNvCxnSpPr/>
          <p:nvPr/>
        </p:nvCxnSpPr>
        <p:spPr>
          <a:xfrm>
            <a:off x="9730160" y="1697280"/>
            <a:ext cx="18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FCC9C24-83AD-4371-A3CF-B1C49EC34A4C}"/>
              </a:ext>
            </a:extLst>
          </p:cNvPr>
          <p:cNvSpPr/>
          <p:nvPr/>
        </p:nvSpPr>
        <p:spPr>
          <a:xfrm>
            <a:off x="4937772" y="2567892"/>
            <a:ext cx="6441424" cy="493200"/>
          </a:xfrm>
          <a:prstGeom prst="rect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r"/>
            <a:r>
              <a:rPr lang="es-ES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Calendario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E98FFF7-208D-415C-A3C3-B3C30A550238}"/>
              </a:ext>
            </a:extLst>
          </p:cNvPr>
          <p:cNvSpPr/>
          <p:nvPr/>
        </p:nvSpPr>
        <p:spPr>
          <a:xfrm>
            <a:off x="4943856" y="3167274"/>
            <a:ext cx="6441424" cy="493200"/>
          </a:xfrm>
          <a:prstGeom prst="rect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r"/>
            <a:r>
              <a:rPr lang="es-ES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Calendario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458A33CD-7760-4AC1-ADB2-C9650EBC27FD}"/>
              </a:ext>
            </a:extLst>
          </p:cNvPr>
          <p:cNvSpPr/>
          <p:nvPr/>
        </p:nvSpPr>
        <p:spPr>
          <a:xfrm>
            <a:off x="4937772" y="3785886"/>
            <a:ext cx="6441424" cy="493200"/>
          </a:xfrm>
          <a:prstGeom prst="rect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r"/>
            <a:r>
              <a:rPr lang="es-ES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Horas, plantas y asientos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A82F70E-ED8D-4D9D-91CA-DA3493282F7B}"/>
              </a:ext>
            </a:extLst>
          </p:cNvPr>
          <p:cNvSpPr/>
          <p:nvPr/>
        </p:nvSpPr>
        <p:spPr>
          <a:xfrm>
            <a:off x="4937772" y="4399760"/>
            <a:ext cx="6441424" cy="493200"/>
          </a:xfrm>
          <a:prstGeom prst="rect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r"/>
            <a:r>
              <a:rPr lang="es-ES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Asientos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0453D4E9-9448-4FEC-82FC-71CE08876B38}"/>
              </a:ext>
            </a:extLst>
          </p:cNvPr>
          <p:cNvSpPr/>
          <p:nvPr/>
        </p:nvSpPr>
        <p:spPr>
          <a:xfrm>
            <a:off x="4937772" y="5017318"/>
            <a:ext cx="6441424" cy="493200"/>
          </a:xfrm>
          <a:prstGeom prst="rect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r"/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ConfirmacionReserva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reservaConfirmada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misReservas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reservaEliminada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reservaQr</a:t>
            </a:r>
            <a:endParaRPr lang="es-ES" sz="1400" dirty="0">
              <a:solidFill>
                <a:srgbClr val="1C5253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C284CE40-AB05-4B26-A19A-1496F1113ABA}"/>
              </a:ext>
            </a:extLst>
          </p:cNvPr>
          <p:cNvSpPr/>
          <p:nvPr/>
        </p:nvSpPr>
        <p:spPr>
          <a:xfrm>
            <a:off x="4937772" y="5631528"/>
            <a:ext cx="6441424" cy="493200"/>
          </a:xfrm>
          <a:prstGeom prst="rect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44000" rtlCol="0" anchor="ctr"/>
          <a:lstStyle/>
          <a:p>
            <a:pPr algn="r"/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ConfirmaBajaPerfil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confirmarBorrado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datosUsuario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editarUsuario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login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nuevoUsuario</a:t>
            </a:r>
            <a:r>
              <a:rPr lang="es-ES" sz="1400" dirty="0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, </a:t>
            </a:r>
            <a:r>
              <a:rPr lang="es-ES" sz="1400" dirty="0" err="1">
                <a:solidFill>
                  <a:srgbClr val="1C5253"/>
                </a:solidFill>
                <a:latin typeface="KoHo" panose="00000500000000000000" pitchFamily="2" charset="-34"/>
                <a:cs typeface="KoHo" panose="00000500000000000000" pitchFamily="2" charset="-34"/>
              </a:rPr>
              <a:t>usuarioEditado</a:t>
            </a:r>
            <a:endParaRPr lang="es-ES" sz="1400" dirty="0">
              <a:solidFill>
                <a:srgbClr val="1C5253"/>
              </a:solidFill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F03451E6-A40E-4361-BE2C-CD3E16CD058A}"/>
              </a:ext>
            </a:extLst>
          </p:cNvPr>
          <p:cNvCxnSpPr>
            <a:cxnSpLocks/>
          </p:cNvCxnSpPr>
          <p:nvPr/>
        </p:nvCxnSpPr>
        <p:spPr>
          <a:xfrm>
            <a:off x="11602160" y="1686480"/>
            <a:ext cx="0" cy="45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845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hlinkClick r:id="rId2" action="ppaction://hlinksldjump"/>
            <a:extLst>
              <a:ext uri="{FF2B5EF4-FFF2-40B4-BE49-F238E27FC236}">
                <a16:creationId xmlns:a16="http://schemas.microsoft.com/office/drawing/2014/main" id="{6357D3C7-75AF-4A9E-B39A-2235FC8FE844}"/>
              </a:ext>
            </a:extLst>
          </p:cNvPr>
          <p:cNvSpPr/>
          <p:nvPr/>
        </p:nvSpPr>
        <p:spPr>
          <a:xfrm>
            <a:off x="396000" y="2818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620000"/>
            <a:ext cx="4667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346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7</a:t>
            </a:r>
          </a:p>
        </p:txBody>
      </p:sp>
      <p:sp>
        <p:nvSpPr>
          <p:cNvPr id="22" name="Elipse 21">
            <a:hlinkClick r:id="rId3" action="ppaction://hlinksldjump"/>
            <a:extLst>
              <a:ext uri="{FF2B5EF4-FFF2-40B4-BE49-F238E27FC236}">
                <a16:creationId xmlns:a16="http://schemas.microsoft.com/office/drawing/2014/main" id="{94504791-DB98-48E6-B9B8-D81CB9F0413B}"/>
              </a:ext>
            </a:extLst>
          </p:cNvPr>
          <p:cNvSpPr/>
          <p:nvPr/>
        </p:nvSpPr>
        <p:spPr>
          <a:xfrm>
            <a:off x="396000" y="2494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1" name="Elipse 30">
            <a:hlinkClick r:id="rId4" action="ppaction://hlinksldjump"/>
            <a:extLst>
              <a:ext uri="{FF2B5EF4-FFF2-40B4-BE49-F238E27FC236}">
                <a16:creationId xmlns:a16="http://schemas.microsoft.com/office/drawing/2014/main" id="{C06CDECB-F7E4-45F0-BCB9-4D0F9428C444}"/>
              </a:ext>
            </a:extLst>
          </p:cNvPr>
          <p:cNvSpPr/>
          <p:nvPr/>
        </p:nvSpPr>
        <p:spPr>
          <a:xfrm>
            <a:off x="396000" y="314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7 – Desarrollo: CSS</a:t>
            </a:r>
          </a:p>
        </p:txBody>
      </p:sp>
      <p:sp>
        <p:nvSpPr>
          <p:cNvPr id="17" name="Elipse 16">
            <a:hlinkClick r:id="rId5" action="ppaction://hlinksldjump"/>
            <a:extLst>
              <a:ext uri="{FF2B5EF4-FFF2-40B4-BE49-F238E27FC236}">
                <a16:creationId xmlns:a16="http://schemas.microsoft.com/office/drawing/2014/main" id="{573D3016-4408-4041-B47D-FFD5C755B32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6" action="ppaction://hlinksldjump"/>
            <a:extLst>
              <a:ext uri="{FF2B5EF4-FFF2-40B4-BE49-F238E27FC236}">
                <a16:creationId xmlns:a16="http://schemas.microsoft.com/office/drawing/2014/main" id="{6CED4545-24CF-468B-B4D9-9A4ED1B666BF}"/>
              </a:ext>
            </a:extLst>
          </p:cNvPr>
          <p:cNvSpPr/>
          <p:nvPr/>
        </p:nvSpPr>
        <p:spPr>
          <a:xfrm>
            <a:off x="396000" y="18468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7" action="ppaction://hlinksldjump"/>
            <a:extLst>
              <a:ext uri="{FF2B5EF4-FFF2-40B4-BE49-F238E27FC236}">
                <a16:creationId xmlns:a16="http://schemas.microsoft.com/office/drawing/2014/main" id="{F8ACEC7B-8798-4B17-99AA-22358697F050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8" action="ppaction://hlinksldjump"/>
            <a:extLst>
              <a:ext uri="{FF2B5EF4-FFF2-40B4-BE49-F238E27FC236}">
                <a16:creationId xmlns:a16="http://schemas.microsoft.com/office/drawing/2014/main" id="{88E3FA9A-E467-455C-8263-AD0C3F3DF01C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9" action="ppaction://hlinksldjump"/>
            <a:extLst>
              <a:ext uri="{FF2B5EF4-FFF2-40B4-BE49-F238E27FC236}">
                <a16:creationId xmlns:a16="http://schemas.microsoft.com/office/drawing/2014/main" id="{B1DC30F1-AE1B-4DEF-9151-C94FEB7A765C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10" action="ppaction://hlinksldjump"/>
            <a:extLst>
              <a:ext uri="{FF2B5EF4-FFF2-40B4-BE49-F238E27FC236}">
                <a16:creationId xmlns:a16="http://schemas.microsoft.com/office/drawing/2014/main" id="{95AF3813-5C8A-46BB-95EF-0B1099DA9029}"/>
              </a:ext>
            </a:extLst>
          </p:cNvPr>
          <p:cNvSpPr/>
          <p:nvPr/>
        </p:nvSpPr>
        <p:spPr>
          <a:xfrm>
            <a:off x="396000" y="2170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0" name="Imagen 29">
            <a:hlinkClick r:id="rId11" action="ppaction://hlinksldjump"/>
            <a:extLst>
              <a:ext uri="{FF2B5EF4-FFF2-40B4-BE49-F238E27FC236}">
                <a16:creationId xmlns:a16="http://schemas.microsoft.com/office/drawing/2014/main" id="{5A56BD23-FE34-4E92-BA38-314FE9A8A9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28" name="Subtítulo 2">
            <a:extLst>
              <a:ext uri="{FF2B5EF4-FFF2-40B4-BE49-F238E27FC236}">
                <a16:creationId xmlns:a16="http://schemas.microsoft.com/office/drawing/2014/main" id="{31190F7F-96C5-4FC7-8B9B-416CEF9C786F}"/>
              </a:ext>
            </a:extLst>
          </p:cNvPr>
          <p:cNvSpPr txBox="1">
            <a:spLocks/>
          </p:cNvSpPr>
          <p:nvPr/>
        </p:nvSpPr>
        <p:spPr>
          <a:xfrm>
            <a:off x="1320672" y="1073550"/>
            <a:ext cx="990600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DISEÑO RESPONSIVE</a:t>
            </a:r>
          </a:p>
        </p:txBody>
      </p:sp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D8F32D63-30EC-4456-A288-E1725535958C}"/>
              </a:ext>
            </a:extLst>
          </p:cNvPr>
          <p:cNvSpPr/>
          <p:nvPr/>
        </p:nvSpPr>
        <p:spPr>
          <a:xfrm>
            <a:off x="1533136" y="5204168"/>
            <a:ext cx="828000" cy="828000"/>
          </a:xfrm>
          <a:prstGeom prst="flowChartConnector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761BDE84-5582-432A-BA3D-82BC4560FF35}"/>
              </a:ext>
            </a:extLst>
          </p:cNvPr>
          <p:cNvSpPr/>
          <p:nvPr/>
        </p:nvSpPr>
        <p:spPr>
          <a:xfrm>
            <a:off x="2958272" y="5187206"/>
            <a:ext cx="1440000" cy="1440000"/>
          </a:xfrm>
          <a:prstGeom prst="flowChartConnector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Diagrama de flujo: conector 49">
            <a:extLst>
              <a:ext uri="{FF2B5EF4-FFF2-40B4-BE49-F238E27FC236}">
                <a16:creationId xmlns:a16="http://schemas.microsoft.com/office/drawing/2014/main" id="{F407B710-AF85-4DCC-A770-7E79445A566D}"/>
              </a:ext>
            </a:extLst>
          </p:cNvPr>
          <p:cNvSpPr/>
          <p:nvPr/>
        </p:nvSpPr>
        <p:spPr>
          <a:xfrm>
            <a:off x="4770184" y="5204168"/>
            <a:ext cx="2520000" cy="2520000"/>
          </a:xfrm>
          <a:prstGeom prst="flowChartConnector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1" name="Diagrama de flujo: conector 50">
            <a:extLst>
              <a:ext uri="{FF2B5EF4-FFF2-40B4-BE49-F238E27FC236}">
                <a16:creationId xmlns:a16="http://schemas.microsoft.com/office/drawing/2014/main" id="{2B311AAC-CABE-4EF4-9DD4-5B7C4AFC464C}"/>
              </a:ext>
            </a:extLst>
          </p:cNvPr>
          <p:cNvSpPr/>
          <p:nvPr/>
        </p:nvSpPr>
        <p:spPr>
          <a:xfrm>
            <a:off x="7887689" y="5204168"/>
            <a:ext cx="3960000" cy="3960000"/>
          </a:xfrm>
          <a:prstGeom prst="flowChartConnector">
            <a:avLst/>
          </a:prstGeom>
          <a:solidFill>
            <a:srgbClr val="9C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78CF145C-74A3-41AF-B1E3-8A201A9D749E}"/>
              </a:ext>
            </a:extLst>
          </p:cNvPr>
          <p:cNvSpPr txBox="1">
            <a:spLocks/>
          </p:cNvSpPr>
          <p:nvPr/>
        </p:nvSpPr>
        <p:spPr>
          <a:xfrm>
            <a:off x="1273864" y="5329130"/>
            <a:ext cx="1379264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b="1" dirty="0">
                <a:latin typeface="KoHo" panose="00000500000000000000" pitchFamily="2" charset="-34"/>
                <a:cs typeface="KoHo" panose="00000500000000000000" pitchFamily="2" charset="-34"/>
              </a:rPr>
              <a:t>Mobile </a:t>
            </a:r>
            <a:r>
              <a:rPr lang="es-ES" sz="1800" b="1" dirty="0" err="1">
                <a:latin typeface="KoHo" panose="00000500000000000000" pitchFamily="2" charset="-34"/>
                <a:cs typeface="KoHo" panose="00000500000000000000" pitchFamily="2" charset="-34"/>
              </a:rPr>
              <a:t>first</a:t>
            </a:r>
            <a:endParaRPr lang="es-ES" sz="1800" b="1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800A26-1FA9-48B4-90FF-B83DD8E818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673" y="1798144"/>
            <a:ext cx="1304792" cy="26431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16AABB-E403-4927-9662-BEAB9426009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6351"/>
          <a:stretch/>
        </p:blipFill>
        <p:spPr>
          <a:xfrm>
            <a:off x="2706108" y="1796490"/>
            <a:ext cx="1876497" cy="3083302"/>
          </a:xfrm>
          <a:prstGeom prst="rect">
            <a:avLst/>
          </a:prstGeom>
        </p:spPr>
      </p:pic>
      <p:sp>
        <p:nvSpPr>
          <p:cNvPr id="53" name="Subtítulo 2">
            <a:extLst>
              <a:ext uri="{FF2B5EF4-FFF2-40B4-BE49-F238E27FC236}">
                <a16:creationId xmlns:a16="http://schemas.microsoft.com/office/drawing/2014/main" id="{C50B5697-9B9E-4513-8FE3-0687B46ADDFC}"/>
              </a:ext>
            </a:extLst>
          </p:cNvPr>
          <p:cNvSpPr txBox="1">
            <a:spLocks/>
          </p:cNvSpPr>
          <p:nvPr/>
        </p:nvSpPr>
        <p:spPr>
          <a:xfrm>
            <a:off x="2954724" y="5329130"/>
            <a:ext cx="1379264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b="1" dirty="0">
                <a:latin typeface="KoHo" panose="00000500000000000000" pitchFamily="2" charset="-34"/>
                <a:cs typeface="KoHo" panose="00000500000000000000" pitchFamily="2" charset="-34"/>
              </a:rPr>
              <a:t>Min 412 </a:t>
            </a:r>
            <a:r>
              <a:rPr lang="es-ES" sz="1800" b="1" dirty="0" err="1">
                <a:latin typeface="KoHo" panose="00000500000000000000" pitchFamily="2" charset="-34"/>
                <a:cs typeface="KoHo" panose="00000500000000000000" pitchFamily="2" charset="-34"/>
              </a:rPr>
              <a:t>px</a:t>
            </a:r>
            <a:endParaRPr lang="es-ES" sz="1800" b="1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7A22F0-CF75-45CF-8952-0117568231D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2740"/>
          <a:stretch/>
        </p:blipFill>
        <p:spPr>
          <a:xfrm>
            <a:off x="4701628" y="1795130"/>
            <a:ext cx="2657113" cy="30846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A06019-CC66-432C-BE06-FB2EC69944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7764" y="1782123"/>
            <a:ext cx="4369925" cy="3097669"/>
          </a:xfrm>
          <a:prstGeom prst="rect">
            <a:avLst/>
          </a:prstGeom>
        </p:spPr>
      </p:pic>
      <p:sp>
        <p:nvSpPr>
          <p:cNvPr id="54" name="Subtítulo 2">
            <a:extLst>
              <a:ext uri="{FF2B5EF4-FFF2-40B4-BE49-F238E27FC236}">
                <a16:creationId xmlns:a16="http://schemas.microsoft.com/office/drawing/2014/main" id="{A20EBDC4-2731-45AC-8BAC-BE67B08CF464}"/>
              </a:ext>
            </a:extLst>
          </p:cNvPr>
          <p:cNvSpPr txBox="1">
            <a:spLocks/>
          </p:cNvSpPr>
          <p:nvPr/>
        </p:nvSpPr>
        <p:spPr>
          <a:xfrm>
            <a:off x="5343824" y="5329130"/>
            <a:ext cx="1379264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b="1" dirty="0">
                <a:latin typeface="KoHo" panose="00000500000000000000" pitchFamily="2" charset="-34"/>
                <a:cs typeface="KoHo" panose="00000500000000000000" pitchFamily="2" charset="-34"/>
              </a:rPr>
              <a:t>Min 695 </a:t>
            </a:r>
            <a:r>
              <a:rPr lang="es-ES" sz="1800" b="1" dirty="0" err="1">
                <a:latin typeface="KoHo" panose="00000500000000000000" pitchFamily="2" charset="-34"/>
                <a:cs typeface="KoHo" panose="00000500000000000000" pitchFamily="2" charset="-34"/>
              </a:rPr>
              <a:t>px</a:t>
            </a:r>
            <a:endParaRPr lang="es-ES" sz="1800" b="1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sp>
        <p:nvSpPr>
          <p:cNvPr id="55" name="Subtítulo 2">
            <a:extLst>
              <a:ext uri="{FF2B5EF4-FFF2-40B4-BE49-F238E27FC236}">
                <a16:creationId xmlns:a16="http://schemas.microsoft.com/office/drawing/2014/main" id="{30B67970-F8EE-4D00-BD59-7D7FFF401F82}"/>
              </a:ext>
            </a:extLst>
          </p:cNvPr>
          <p:cNvSpPr txBox="1">
            <a:spLocks/>
          </p:cNvSpPr>
          <p:nvPr/>
        </p:nvSpPr>
        <p:spPr>
          <a:xfrm>
            <a:off x="8973094" y="5277077"/>
            <a:ext cx="1583146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b="1" dirty="0">
                <a:latin typeface="KoHo" panose="00000500000000000000" pitchFamily="2" charset="-34"/>
                <a:cs typeface="KoHo" panose="00000500000000000000" pitchFamily="2" charset="-34"/>
              </a:rPr>
              <a:t>Min 1100 </a:t>
            </a:r>
            <a:r>
              <a:rPr lang="es-ES" sz="1800" b="1" dirty="0" err="1">
                <a:latin typeface="KoHo" panose="00000500000000000000" pitchFamily="2" charset="-34"/>
                <a:cs typeface="KoHo" panose="00000500000000000000" pitchFamily="2" charset="-34"/>
              </a:rPr>
              <a:t>px</a:t>
            </a:r>
            <a:endParaRPr lang="es-ES" sz="1800" b="1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26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583999"/>
            <a:ext cx="2326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3790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8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8 – Desarrollo: JavaScript </a:t>
            </a:r>
            <a:r>
              <a:rPr lang="es-ES" sz="3200" b="1" i="1" dirty="0" err="1">
                <a:latin typeface="KoHo" panose="00000500000000000000" pitchFamily="2" charset="-34"/>
                <a:cs typeface="KoHo" panose="00000500000000000000" pitchFamily="2" charset="-34"/>
              </a:rPr>
              <a:t>vanilla</a:t>
            </a: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 y librerías</a:t>
            </a:r>
          </a:p>
        </p:txBody>
      </p:sp>
      <p:sp>
        <p:nvSpPr>
          <p:cNvPr id="18" name="Elipse 17">
            <a:hlinkClick r:id="rId2" action="ppaction://hlinksldjump"/>
            <a:extLst>
              <a:ext uri="{FF2B5EF4-FFF2-40B4-BE49-F238E27FC236}">
                <a16:creationId xmlns:a16="http://schemas.microsoft.com/office/drawing/2014/main" id="{3C303301-054C-4E27-AF16-E42B5E9F7269}"/>
              </a:ext>
            </a:extLst>
          </p:cNvPr>
          <p:cNvSpPr/>
          <p:nvPr/>
        </p:nvSpPr>
        <p:spPr>
          <a:xfrm>
            <a:off x="396000" y="152544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3" action="ppaction://hlinksldjump"/>
            <a:extLst>
              <a:ext uri="{FF2B5EF4-FFF2-40B4-BE49-F238E27FC236}">
                <a16:creationId xmlns:a16="http://schemas.microsoft.com/office/drawing/2014/main" id="{1255B92C-78E8-47DA-AC82-D2BB200F6B8F}"/>
              </a:ext>
            </a:extLst>
          </p:cNvPr>
          <p:cNvSpPr/>
          <p:nvPr/>
        </p:nvSpPr>
        <p:spPr>
          <a:xfrm>
            <a:off x="396000" y="31524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4" action="ppaction://hlinksldjump"/>
            <a:extLst>
              <a:ext uri="{FF2B5EF4-FFF2-40B4-BE49-F238E27FC236}">
                <a16:creationId xmlns:a16="http://schemas.microsoft.com/office/drawing/2014/main" id="{38EB71AD-DBCC-4F81-BD1F-F554E7403866}"/>
              </a:ext>
            </a:extLst>
          </p:cNvPr>
          <p:cNvSpPr/>
          <p:nvPr/>
        </p:nvSpPr>
        <p:spPr>
          <a:xfrm>
            <a:off x="396000" y="28284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454AB6E6-188D-4E9E-A0CF-BBF41778FBFE}"/>
              </a:ext>
            </a:extLst>
          </p:cNvPr>
          <p:cNvSpPr/>
          <p:nvPr/>
        </p:nvSpPr>
        <p:spPr>
          <a:xfrm>
            <a:off x="396000" y="2170873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D1294CC6-0ED0-464C-AA41-422F178B8CBC}"/>
              </a:ext>
            </a:extLst>
          </p:cNvPr>
          <p:cNvSpPr/>
          <p:nvPr/>
        </p:nvSpPr>
        <p:spPr>
          <a:xfrm>
            <a:off x="396000" y="2500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55322D4D-57C9-4D92-A0BE-CE9C5994F7A2}"/>
              </a:ext>
            </a:extLst>
          </p:cNvPr>
          <p:cNvSpPr/>
          <p:nvPr/>
        </p:nvSpPr>
        <p:spPr>
          <a:xfrm>
            <a:off x="396000" y="346944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634AAA9-7F6C-4217-945B-617DF44D49BD}"/>
              </a:ext>
            </a:extLst>
          </p:cNvPr>
          <p:cNvSpPr/>
          <p:nvPr/>
        </p:nvSpPr>
        <p:spPr>
          <a:xfrm>
            <a:off x="396000" y="4300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7CC75FAA-499D-4C52-B438-6559C9E21761}"/>
              </a:ext>
            </a:extLst>
          </p:cNvPr>
          <p:cNvSpPr/>
          <p:nvPr/>
        </p:nvSpPr>
        <p:spPr>
          <a:xfrm>
            <a:off x="396000" y="4624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E73A6F80-7578-4C84-B422-975940551CED}"/>
              </a:ext>
            </a:extLst>
          </p:cNvPr>
          <p:cNvSpPr/>
          <p:nvPr/>
        </p:nvSpPr>
        <p:spPr>
          <a:xfrm>
            <a:off x="396000" y="1847993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34D1BFD6-E5BE-41F1-911C-86500D3867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8A502DD8-4C54-46DE-9D34-6D97C3F67CF4}"/>
              </a:ext>
            </a:extLst>
          </p:cNvPr>
          <p:cNvSpPr txBox="1">
            <a:spLocks/>
          </p:cNvSpPr>
          <p:nvPr/>
        </p:nvSpPr>
        <p:spPr>
          <a:xfrm>
            <a:off x="1328947" y="1198038"/>
            <a:ext cx="661416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VALIDACIÓN DE FORMULARIOS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B7C822-2B93-4A3D-8C56-619783E54F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947" y="2110151"/>
            <a:ext cx="7350531" cy="432384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637913-44ED-48F4-B395-4600528DEE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7987" y="977600"/>
            <a:ext cx="2606266" cy="5456393"/>
          </a:xfrm>
          <a:prstGeom prst="rect">
            <a:avLst/>
          </a:prstGeom>
          <a:ln w="12700">
            <a:solidFill>
              <a:srgbClr val="1C5253"/>
            </a:solidFill>
          </a:ln>
        </p:spPr>
      </p:pic>
    </p:spTree>
    <p:extLst>
      <p:ext uri="{BB962C8B-B14F-4D97-AF65-F5344CB8AC3E}">
        <p14:creationId xmlns:p14="http://schemas.microsoft.com/office/powerpoint/2010/main" val="3827523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583999"/>
            <a:ext cx="2326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3790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8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8 – Desarrollo: JavaScript </a:t>
            </a:r>
            <a:r>
              <a:rPr lang="es-ES" sz="3200" b="1" i="1" dirty="0" err="1">
                <a:latin typeface="KoHo" panose="00000500000000000000" pitchFamily="2" charset="-34"/>
                <a:cs typeface="KoHo" panose="00000500000000000000" pitchFamily="2" charset="-34"/>
              </a:rPr>
              <a:t>vanilla</a:t>
            </a: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 y librerías</a:t>
            </a:r>
          </a:p>
        </p:txBody>
      </p:sp>
      <p:sp>
        <p:nvSpPr>
          <p:cNvPr id="18" name="Elipse 17">
            <a:hlinkClick r:id="rId2" action="ppaction://hlinksldjump"/>
            <a:extLst>
              <a:ext uri="{FF2B5EF4-FFF2-40B4-BE49-F238E27FC236}">
                <a16:creationId xmlns:a16="http://schemas.microsoft.com/office/drawing/2014/main" id="{3C303301-054C-4E27-AF16-E42B5E9F7269}"/>
              </a:ext>
            </a:extLst>
          </p:cNvPr>
          <p:cNvSpPr/>
          <p:nvPr/>
        </p:nvSpPr>
        <p:spPr>
          <a:xfrm>
            <a:off x="396000" y="152544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3" action="ppaction://hlinksldjump"/>
            <a:extLst>
              <a:ext uri="{FF2B5EF4-FFF2-40B4-BE49-F238E27FC236}">
                <a16:creationId xmlns:a16="http://schemas.microsoft.com/office/drawing/2014/main" id="{1255B92C-78E8-47DA-AC82-D2BB200F6B8F}"/>
              </a:ext>
            </a:extLst>
          </p:cNvPr>
          <p:cNvSpPr/>
          <p:nvPr/>
        </p:nvSpPr>
        <p:spPr>
          <a:xfrm>
            <a:off x="396000" y="31524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4" action="ppaction://hlinksldjump"/>
            <a:extLst>
              <a:ext uri="{FF2B5EF4-FFF2-40B4-BE49-F238E27FC236}">
                <a16:creationId xmlns:a16="http://schemas.microsoft.com/office/drawing/2014/main" id="{38EB71AD-DBCC-4F81-BD1F-F554E7403866}"/>
              </a:ext>
            </a:extLst>
          </p:cNvPr>
          <p:cNvSpPr/>
          <p:nvPr/>
        </p:nvSpPr>
        <p:spPr>
          <a:xfrm>
            <a:off x="396000" y="28284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454AB6E6-188D-4E9E-A0CF-BBF41778FBFE}"/>
              </a:ext>
            </a:extLst>
          </p:cNvPr>
          <p:cNvSpPr/>
          <p:nvPr/>
        </p:nvSpPr>
        <p:spPr>
          <a:xfrm>
            <a:off x="396000" y="2170873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D1294CC6-0ED0-464C-AA41-422F178B8CBC}"/>
              </a:ext>
            </a:extLst>
          </p:cNvPr>
          <p:cNvSpPr/>
          <p:nvPr/>
        </p:nvSpPr>
        <p:spPr>
          <a:xfrm>
            <a:off x="396000" y="2500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55322D4D-57C9-4D92-A0BE-CE9C5994F7A2}"/>
              </a:ext>
            </a:extLst>
          </p:cNvPr>
          <p:cNvSpPr/>
          <p:nvPr/>
        </p:nvSpPr>
        <p:spPr>
          <a:xfrm>
            <a:off x="396000" y="346944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634AAA9-7F6C-4217-945B-617DF44D49BD}"/>
              </a:ext>
            </a:extLst>
          </p:cNvPr>
          <p:cNvSpPr/>
          <p:nvPr/>
        </p:nvSpPr>
        <p:spPr>
          <a:xfrm>
            <a:off x="396000" y="4300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7CC75FAA-499D-4C52-B438-6559C9E21761}"/>
              </a:ext>
            </a:extLst>
          </p:cNvPr>
          <p:cNvSpPr/>
          <p:nvPr/>
        </p:nvSpPr>
        <p:spPr>
          <a:xfrm>
            <a:off x="396000" y="4624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E73A6F80-7578-4C84-B422-975940551CED}"/>
              </a:ext>
            </a:extLst>
          </p:cNvPr>
          <p:cNvSpPr/>
          <p:nvPr/>
        </p:nvSpPr>
        <p:spPr>
          <a:xfrm>
            <a:off x="396000" y="1847993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34D1BFD6-E5BE-41F1-911C-86500D3867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8A502DD8-4C54-46DE-9D34-6D97C3F67CF4}"/>
              </a:ext>
            </a:extLst>
          </p:cNvPr>
          <p:cNvSpPr txBox="1">
            <a:spLocks/>
          </p:cNvSpPr>
          <p:nvPr/>
        </p:nvSpPr>
        <p:spPr>
          <a:xfrm>
            <a:off x="1329060" y="1176081"/>
            <a:ext cx="661416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FETCH – DATOS DE BIBLIOTECA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B7C822-2B93-4A3D-8C56-619783E54F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60" y="2170874"/>
            <a:ext cx="7769858" cy="4085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C326480-DA82-4B68-96A1-1672D55B7A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76803" y="1176081"/>
            <a:ext cx="2372415" cy="2304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E7686D-36CD-4B93-9A09-53F0BAB90F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76803" y="3951942"/>
            <a:ext cx="2376006" cy="23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9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583999"/>
            <a:ext cx="2326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3790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8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8 – Desarrollo: JavaScript </a:t>
            </a:r>
            <a:r>
              <a:rPr lang="es-ES" sz="3200" b="1" i="1" dirty="0" err="1">
                <a:latin typeface="KoHo" panose="00000500000000000000" pitchFamily="2" charset="-34"/>
                <a:cs typeface="KoHo" panose="00000500000000000000" pitchFamily="2" charset="-34"/>
              </a:rPr>
              <a:t>vanilla</a:t>
            </a: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 y librerías</a:t>
            </a:r>
          </a:p>
        </p:txBody>
      </p:sp>
      <p:sp>
        <p:nvSpPr>
          <p:cNvPr id="18" name="Elipse 17">
            <a:hlinkClick r:id="rId2" action="ppaction://hlinksldjump"/>
            <a:extLst>
              <a:ext uri="{FF2B5EF4-FFF2-40B4-BE49-F238E27FC236}">
                <a16:creationId xmlns:a16="http://schemas.microsoft.com/office/drawing/2014/main" id="{3C303301-054C-4E27-AF16-E42B5E9F7269}"/>
              </a:ext>
            </a:extLst>
          </p:cNvPr>
          <p:cNvSpPr/>
          <p:nvPr/>
        </p:nvSpPr>
        <p:spPr>
          <a:xfrm>
            <a:off x="396000" y="152544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3" action="ppaction://hlinksldjump"/>
            <a:extLst>
              <a:ext uri="{FF2B5EF4-FFF2-40B4-BE49-F238E27FC236}">
                <a16:creationId xmlns:a16="http://schemas.microsoft.com/office/drawing/2014/main" id="{1255B92C-78E8-47DA-AC82-D2BB200F6B8F}"/>
              </a:ext>
            </a:extLst>
          </p:cNvPr>
          <p:cNvSpPr/>
          <p:nvPr/>
        </p:nvSpPr>
        <p:spPr>
          <a:xfrm>
            <a:off x="396000" y="31524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4" action="ppaction://hlinksldjump"/>
            <a:extLst>
              <a:ext uri="{FF2B5EF4-FFF2-40B4-BE49-F238E27FC236}">
                <a16:creationId xmlns:a16="http://schemas.microsoft.com/office/drawing/2014/main" id="{38EB71AD-DBCC-4F81-BD1F-F554E7403866}"/>
              </a:ext>
            </a:extLst>
          </p:cNvPr>
          <p:cNvSpPr/>
          <p:nvPr/>
        </p:nvSpPr>
        <p:spPr>
          <a:xfrm>
            <a:off x="396000" y="28284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454AB6E6-188D-4E9E-A0CF-BBF41778FBFE}"/>
              </a:ext>
            </a:extLst>
          </p:cNvPr>
          <p:cNvSpPr/>
          <p:nvPr/>
        </p:nvSpPr>
        <p:spPr>
          <a:xfrm>
            <a:off x="396000" y="2170873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D1294CC6-0ED0-464C-AA41-422F178B8CBC}"/>
              </a:ext>
            </a:extLst>
          </p:cNvPr>
          <p:cNvSpPr/>
          <p:nvPr/>
        </p:nvSpPr>
        <p:spPr>
          <a:xfrm>
            <a:off x="396000" y="2500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55322D4D-57C9-4D92-A0BE-CE9C5994F7A2}"/>
              </a:ext>
            </a:extLst>
          </p:cNvPr>
          <p:cNvSpPr/>
          <p:nvPr/>
        </p:nvSpPr>
        <p:spPr>
          <a:xfrm>
            <a:off x="396000" y="346944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634AAA9-7F6C-4217-945B-617DF44D49BD}"/>
              </a:ext>
            </a:extLst>
          </p:cNvPr>
          <p:cNvSpPr/>
          <p:nvPr/>
        </p:nvSpPr>
        <p:spPr>
          <a:xfrm>
            <a:off x="396000" y="4300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7CC75FAA-499D-4C52-B438-6559C9E21761}"/>
              </a:ext>
            </a:extLst>
          </p:cNvPr>
          <p:cNvSpPr/>
          <p:nvPr/>
        </p:nvSpPr>
        <p:spPr>
          <a:xfrm>
            <a:off x="396000" y="4624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E73A6F80-7578-4C84-B422-975940551CED}"/>
              </a:ext>
            </a:extLst>
          </p:cNvPr>
          <p:cNvSpPr/>
          <p:nvPr/>
        </p:nvSpPr>
        <p:spPr>
          <a:xfrm>
            <a:off x="396000" y="1847993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34D1BFD6-E5BE-41F1-911C-86500D3867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8A502DD8-4C54-46DE-9D34-6D97C3F67CF4}"/>
              </a:ext>
            </a:extLst>
          </p:cNvPr>
          <p:cNvSpPr txBox="1">
            <a:spLocks/>
          </p:cNvSpPr>
          <p:nvPr/>
        </p:nvSpPr>
        <p:spPr>
          <a:xfrm>
            <a:off x="1401674" y="1199955"/>
            <a:ext cx="661416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JQUERY - DATEPICKER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B7C822-2B93-4A3D-8C56-619783E54F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34" y="1919993"/>
            <a:ext cx="7246671" cy="45027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637913-44ED-48F4-B395-4600528DEE1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r="1610" b="-1"/>
          <a:stretch/>
        </p:blipFill>
        <p:spPr>
          <a:xfrm>
            <a:off x="8992345" y="991275"/>
            <a:ext cx="2437655" cy="5442718"/>
          </a:xfrm>
          <a:prstGeom prst="rect">
            <a:avLst/>
          </a:prstGeom>
          <a:ln w="12700">
            <a:solidFill>
              <a:srgbClr val="1C5253"/>
            </a:solidFill>
          </a:ln>
        </p:spPr>
      </p:pic>
    </p:spTree>
    <p:extLst>
      <p:ext uri="{BB962C8B-B14F-4D97-AF65-F5344CB8AC3E}">
        <p14:creationId xmlns:p14="http://schemas.microsoft.com/office/powerpoint/2010/main" val="1545986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583999"/>
            <a:ext cx="2326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3790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8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8 – Desarrollo: JavaScript </a:t>
            </a:r>
            <a:r>
              <a:rPr lang="es-ES" sz="3200" b="1" i="1" dirty="0" err="1">
                <a:latin typeface="KoHo" panose="00000500000000000000" pitchFamily="2" charset="-34"/>
                <a:cs typeface="KoHo" panose="00000500000000000000" pitchFamily="2" charset="-34"/>
              </a:rPr>
              <a:t>vanilla</a:t>
            </a: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 y librerías</a:t>
            </a:r>
          </a:p>
        </p:txBody>
      </p:sp>
      <p:sp>
        <p:nvSpPr>
          <p:cNvPr id="18" name="Elipse 17">
            <a:hlinkClick r:id="rId2" action="ppaction://hlinksldjump"/>
            <a:extLst>
              <a:ext uri="{FF2B5EF4-FFF2-40B4-BE49-F238E27FC236}">
                <a16:creationId xmlns:a16="http://schemas.microsoft.com/office/drawing/2014/main" id="{3C303301-054C-4E27-AF16-E42B5E9F7269}"/>
              </a:ext>
            </a:extLst>
          </p:cNvPr>
          <p:cNvSpPr/>
          <p:nvPr/>
        </p:nvSpPr>
        <p:spPr>
          <a:xfrm>
            <a:off x="396000" y="152544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3" action="ppaction://hlinksldjump"/>
            <a:extLst>
              <a:ext uri="{FF2B5EF4-FFF2-40B4-BE49-F238E27FC236}">
                <a16:creationId xmlns:a16="http://schemas.microsoft.com/office/drawing/2014/main" id="{1255B92C-78E8-47DA-AC82-D2BB200F6B8F}"/>
              </a:ext>
            </a:extLst>
          </p:cNvPr>
          <p:cNvSpPr/>
          <p:nvPr/>
        </p:nvSpPr>
        <p:spPr>
          <a:xfrm>
            <a:off x="396000" y="31524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4" action="ppaction://hlinksldjump"/>
            <a:extLst>
              <a:ext uri="{FF2B5EF4-FFF2-40B4-BE49-F238E27FC236}">
                <a16:creationId xmlns:a16="http://schemas.microsoft.com/office/drawing/2014/main" id="{38EB71AD-DBCC-4F81-BD1F-F554E7403866}"/>
              </a:ext>
            </a:extLst>
          </p:cNvPr>
          <p:cNvSpPr/>
          <p:nvPr/>
        </p:nvSpPr>
        <p:spPr>
          <a:xfrm>
            <a:off x="396000" y="28284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454AB6E6-188D-4E9E-A0CF-BBF41778FBFE}"/>
              </a:ext>
            </a:extLst>
          </p:cNvPr>
          <p:cNvSpPr/>
          <p:nvPr/>
        </p:nvSpPr>
        <p:spPr>
          <a:xfrm>
            <a:off x="396000" y="2170873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D1294CC6-0ED0-464C-AA41-422F178B8CBC}"/>
              </a:ext>
            </a:extLst>
          </p:cNvPr>
          <p:cNvSpPr/>
          <p:nvPr/>
        </p:nvSpPr>
        <p:spPr>
          <a:xfrm>
            <a:off x="396000" y="2500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55322D4D-57C9-4D92-A0BE-CE9C5994F7A2}"/>
              </a:ext>
            </a:extLst>
          </p:cNvPr>
          <p:cNvSpPr/>
          <p:nvPr/>
        </p:nvSpPr>
        <p:spPr>
          <a:xfrm>
            <a:off x="396000" y="346944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634AAA9-7F6C-4217-945B-617DF44D49BD}"/>
              </a:ext>
            </a:extLst>
          </p:cNvPr>
          <p:cNvSpPr/>
          <p:nvPr/>
        </p:nvSpPr>
        <p:spPr>
          <a:xfrm>
            <a:off x="396000" y="4300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7CC75FAA-499D-4C52-B438-6559C9E21761}"/>
              </a:ext>
            </a:extLst>
          </p:cNvPr>
          <p:cNvSpPr/>
          <p:nvPr/>
        </p:nvSpPr>
        <p:spPr>
          <a:xfrm>
            <a:off x="396000" y="4624017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E73A6F80-7578-4C84-B422-975940551CED}"/>
              </a:ext>
            </a:extLst>
          </p:cNvPr>
          <p:cNvSpPr/>
          <p:nvPr/>
        </p:nvSpPr>
        <p:spPr>
          <a:xfrm>
            <a:off x="396000" y="1847993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34D1BFD6-E5BE-41F1-911C-86500D3867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8A502DD8-4C54-46DE-9D34-6D97C3F67CF4}"/>
              </a:ext>
            </a:extLst>
          </p:cNvPr>
          <p:cNvSpPr txBox="1">
            <a:spLocks/>
          </p:cNvSpPr>
          <p:nvPr/>
        </p:nvSpPr>
        <p:spPr>
          <a:xfrm>
            <a:off x="1401674" y="1199955"/>
            <a:ext cx="661416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QRIOUS - QR RESERVA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B7C822-2B93-4A3D-8C56-619783E54F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92" y="1847993"/>
            <a:ext cx="6396724" cy="45027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637913-44ED-48F4-B395-4600528DEE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21" y="1847993"/>
            <a:ext cx="2971740" cy="3496164"/>
          </a:xfrm>
          <a:prstGeom prst="rect">
            <a:avLst/>
          </a:prstGeom>
          <a:ln w="12700">
            <a:solidFill>
              <a:srgbClr val="1C5253"/>
            </a:solidFill>
          </a:ln>
        </p:spPr>
      </p:pic>
    </p:spTree>
    <p:extLst>
      <p:ext uri="{BB962C8B-B14F-4D97-AF65-F5344CB8AC3E}">
        <p14:creationId xmlns:p14="http://schemas.microsoft.com/office/powerpoint/2010/main" val="236426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hlinkClick r:id="rId2" action="ppaction://hlinksldjump"/>
            <a:extLst>
              <a:ext uri="{FF2B5EF4-FFF2-40B4-BE49-F238E27FC236}">
                <a16:creationId xmlns:a16="http://schemas.microsoft.com/office/drawing/2014/main" id="{6357D3C7-75AF-4A9E-B39A-2235FC8FE844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812084"/>
            <a:ext cx="4667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6196" y="1528150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1</a:t>
            </a:r>
          </a:p>
        </p:txBody>
      </p:sp>
      <p:sp>
        <p:nvSpPr>
          <p:cNvPr id="22" name="Elipse 21">
            <a:hlinkClick r:id="rId3" action="ppaction://hlinksldjump"/>
            <a:extLst>
              <a:ext uri="{FF2B5EF4-FFF2-40B4-BE49-F238E27FC236}">
                <a16:creationId xmlns:a16="http://schemas.microsoft.com/office/drawing/2014/main" id="{94504791-DB98-48E6-B9B8-D81CB9F0413B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4" name="Elipse 23">
            <a:hlinkClick r:id="rId4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202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6" name="Elipse 25">
            <a:hlinkClick r:id="rId5" action="ppaction://hlinksldjump"/>
            <a:extLst>
              <a:ext uri="{FF2B5EF4-FFF2-40B4-BE49-F238E27FC236}">
                <a16:creationId xmlns:a16="http://schemas.microsoft.com/office/drawing/2014/main" id="{9F2D84F0-91D8-44B3-934A-85C664AA788E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8" name="Elipse 27">
            <a:hlinkClick r:id="rId6" action="ppaction://hlinksldjump"/>
            <a:extLst>
              <a:ext uri="{FF2B5EF4-FFF2-40B4-BE49-F238E27FC236}">
                <a16:creationId xmlns:a16="http://schemas.microsoft.com/office/drawing/2014/main" id="{B2143115-EDBD-4AE0-B6F1-4C85B4DA3ED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1" name="Elipse 30">
            <a:hlinkClick r:id="rId7" action="ppaction://hlinksldjump"/>
            <a:extLst>
              <a:ext uri="{FF2B5EF4-FFF2-40B4-BE49-F238E27FC236}">
                <a16:creationId xmlns:a16="http://schemas.microsoft.com/office/drawing/2014/main" id="{C06CDECB-F7E4-45F0-BCB9-4D0F9428C444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2" name="Elipse 31">
            <a:hlinkClick r:id="rId8" action="ppaction://hlinksldjump"/>
            <a:extLst>
              <a:ext uri="{FF2B5EF4-FFF2-40B4-BE49-F238E27FC236}">
                <a16:creationId xmlns:a16="http://schemas.microsoft.com/office/drawing/2014/main" id="{EEB5B3F9-CDD4-4D6E-BA41-79B2AB9892CA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3" name="Elipse 32">
            <a:hlinkClick r:id="rId9" action="ppaction://hlinksldjump"/>
            <a:extLst>
              <a:ext uri="{FF2B5EF4-FFF2-40B4-BE49-F238E27FC236}">
                <a16:creationId xmlns:a16="http://schemas.microsoft.com/office/drawing/2014/main" id="{5513A66A-5C87-4941-9F6C-3D1846C659E7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4" name="Elipse 33">
            <a:hlinkClick r:id="rId10" action="ppaction://hlinksldjump"/>
            <a:extLst>
              <a:ext uri="{FF2B5EF4-FFF2-40B4-BE49-F238E27FC236}">
                <a16:creationId xmlns:a16="http://schemas.microsoft.com/office/drawing/2014/main" id="{8E3BA2A4-5D4C-4A35-8418-C0373450E825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1 – Contexto y objeto del proyecto</a:t>
            </a:r>
          </a:p>
        </p:txBody>
      </p:sp>
      <p:pic>
        <p:nvPicPr>
          <p:cNvPr id="57" name="Imagen 56">
            <a:hlinkClick r:id="rId11" action="ppaction://hlinksldjump"/>
            <a:extLst>
              <a:ext uri="{FF2B5EF4-FFF2-40B4-BE49-F238E27FC236}">
                <a16:creationId xmlns:a16="http://schemas.microsoft.com/office/drawing/2014/main" id="{155CB4E9-F37E-4C14-993B-A9DBEEC9D8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72A836AE-E7D6-454E-8A66-DAE965E5B5D6}"/>
              </a:ext>
            </a:extLst>
          </p:cNvPr>
          <p:cNvSpPr txBox="1"/>
          <p:nvPr/>
        </p:nvSpPr>
        <p:spPr>
          <a:xfrm>
            <a:off x="1490000" y="1136728"/>
            <a:ext cx="449593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u="sng" dirty="0">
                <a:latin typeface="KoHo" panose="00000500000000000000" pitchFamily="2" charset="-34"/>
                <a:cs typeface="KoHo" panose="00000500000000000000" pitchFamily="2" charset="-34"/>
              </a:rPr>
              <a:t>Junio 2020</a:t>
            </a:r>
          </a:p>
          <a:p>
            <a:pPr marL="263525" algn="just"/>
            <a:r>
              <a:rPr lang="es-ES" sz="2000" dirty="0">
                <a:latin typeface="KoHo" panose="00000500000000000000" pitchFamily="2" charset="-34"/>
                <a:cs typeface="KoHo" panose="00000500000000000000" pitchFamily="2" charset="-34"/>
              </a:rPr>
              <a:t>Debido a la pandemia por </a:t>
            </a:r>
            <a:r>
              <a:rPr lang="es-ES" sz="2000" dirty="0" err="1">
                <a:latin typeface="KoHo" panose="00000500000000000000" pitchFamily="2" charset="-34"/>
                <a:cs typeface="KoHo" panose="00000500000000000000" pitchFamily="2" charset="-34"/>
              </a:rPr>
              <a:t>Covid</a:t>
            </a:r>
            <a:r>
              <a:rPr lang="es-ES" sz="2000" dirty="0">
                <a:latin typeface="KoHo" panose="00000500000000000000" pitchFamily="2" charset="-34"/>
                <a:cs typeface="KoHo" panose="00000500000000000000" pitchFamily="2" charset="-34"/>
              </a:rPr>
              <a:t>, las bibliotecas establecen el sistema de reservas para poder acceder a las salas y permanecer en ellas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88D6E8D4-6FEA-4F55-8198-B29C4FB24EEB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60" y="1048878"/>
            <a:ext cx="4731039" cy="2124244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09FEE50D-5CA2-4C5F-BA4F-A182E6F92DE9}"/>
              </a:ext>
            </a:extLst>
          </p:cNvPr>
          <p:cNvSpPr txBox="1"/>
          <p:nvPr/>
        </p:nvSpPr>
        <p:spPr>
          <a:xfrm>
            <a:off x="1490001" y="3769146"/>
            <a:ext cx="4798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u="sng" dirty="0">
                <a:latin typeface="KoHo" panose="00000500000000000000" pitchFamily="2" charset="-34"/>
                <a:cs typeface="KoHo" panose="00000500000000000000" pitchFamily="2" charset="-34"/>
              </a:rPr>
              <a:t>Aplicación de reservas: “</a:t>
            </a:r>
            <a:r>
              <a:rPr lang="es-ES" sz="2000" b="1" u="sng" dirty="0" err="1">
                <a:latin typeface="KoHo" panose="00000500000000000000" pitchFamily="2" charset="-34"/>
                <a:cs typeface="KoHo" panose="00000500000000000000" pitchFamily="2" charset="-34"/>
              </a:rPr>
              <a:t>patronbase</a:t>
            </a:r>
            <a:r>
              <a:rPr lang="es-ES" sz="2000" b="1" u="sng" dirty="0">
                <a:latin typeface="KoHo" panose="00000500000000000000" pitchFamily="2" charset="-34"/>
                <a:cs typeface="KoHo" panose="00000500000000000000" pitchFamily="2" charset="-34"/>
              </a:rPr>
              <a:t>”</a:t>
            </a:r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FE415F63-19BB-4DA6-ABBB-9F2439A175F3}"/>
              </a:ext>
            </a:extLst>
          </p:cNvPr>
          <p:cNvPicPr/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4"/>
          <a:stretch/>
        </p:blipFill>
        <p:spPr bwMode="auto">
          <a:xfrm>
            <a:off x="6360588" y="3765306"/>
            <a:ext cx="5187811" cy="9961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E9B7F845-F86E-4A38-8235-F27D4CCF2FFE}"/>
              </a:ext>
            </a:extLst>
          </p:cNvPr>
          <p:cNvPicPr/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5938"/>
          <a:stretch/>
        </p:blipFill>
        <p:spPr bwMode="auto">
          <a:xfrm>
            <a:off x="1718610" y="4691106"/>
            <a:ext cx="4798695" cy="167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BBB296EA-D661-4D1F-B941-8C3C34C358AA}"/>
              </a:ext>
            </a:extLst>
          </p:cNvPr>
          <p:cNvPicPr/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36"/>
          <a:stretch/>
        </p:blipFill>
        <p:spPr>
          <a:xfrm>
            <a:off x="6817360" y="5011890"/>
            <a:ext cx="4798694" cy="15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1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584000"/>
            <a:ext cx="0" cy="31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4097429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9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9 – Análisis DAFO y futuras mejoras</a:t>
            </a:r>
          </a:p>
        </p:txBody>
      </p:sp>
      <p:sp>
        <p:nvSpPr>
          <p:cNvPr id="19" name="Elipse 18">
            <a:hlinkClick r:id="rId2" action="ppaction://hlinksldjump"/>
            <a:extLst>
              <a:ext uri="{FF2B5EF4-FFF2-40B4-BE49-F238E27FC236}">
                <a16:creationId xmlns:a16="http://schemas.microsoft.com/office/drawing/2014/main" id="{3806CE58-0481-4131-9276-8AB464F5242B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3" action="ppaction://hlinksldjump"/>
            <a:extLst>
              <a:ext uri="{FF2B5EF4-FFF2-40B4-BE49-F238E27FC236}">
                <a16:creationId xmlns:a16="http://schemas.microsoft.com/office/drawing/2014/main" id="{4FA97977-C38B-489F-868A-8132F947CBE0}"/>
              </a:ext>
            </a:extLst>
          </p:cNvPr>
          <p:cNvSpPr/>
          <p:nvPr/>
        </p:nvSpPr>
        <p:spPr>
          <a:xfrm>
            <a:off x="396000" y="3126584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4" action="ppaction://hlinksldjump"/>
            <a:extLst>
              <a:ext uri="{FF2B5EF4-FFF2-40B4-BE49-F238E27FC236}">
                <a16:creationId xmlns:a16="http://schemas.microsoft.com/office/drawing/2014/main" id="{71E614AC-911A-4258-BE24-F1A9BE2E6575}"/>
              </a:ext>
            </a:extLst>
          </p:cNvPr>
          <p:cNvSpPr/>
          <p:nvPr/>
        </p:nvSpPr>
        <p:spPr>
          <a:xfrm>
            <a:off x="396000" y="2802584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5" action="ppaction://hlinksldjump"/>
            <a:extLst>
              <a:ext uri="{FF2B5EF4-FFF2-40B4-BE49-F238E27FC236}">
                <a16:creationId xmlns:a16="http://schemas.microsoft.com/office/drawing/2014/main" id="{4CCB9762-43E5-477E-80DD-9E4DE2685E0B}"/>
              </a:ext>
            </a:extLst>
          </p:cNvPr>
          <p:cNvSpPr/>
          <p:nvPr/>
        </p:nvSpPr>
        <p:spPr>
          <a:xfrm>
            <a:off x="396000" y="21477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6" action="ppaction://hlinksldjump"/>
            <a:extLst>
              <a:ext uri="{FF2B5EF4-FFF2-40B4-BE49-F238E27FC236}">
                <a16:creationId xmlns:a16="http://schemas.microsoft.com/office/drawing/2014/main" id="{99D08C34-B6B5-4CF6-B08F-FFF77DEEE9CF}"/>
              </a:ext>
            </a:extLst>
          </p:cNvPr>
          <p:cNvSpPr/>
          <p:nvPr/>
        </p:nvSpPr>
        <p:spPr>
          <a:xfrm>
            <a:off x="396000" y="3450584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7" action="ppaction://hlinksldjump"/>
            <a:extLst>
              <a:ext uri="{FF2B5EF4-FFF2-40B4-BE49-F238E27FC236}">
                <a16:creationId xmlns:a16="http://schemas.microsoft.com/office/drawing/2014/main" id="{26445B69-A649-4BE0-9125-1830D5735DAD}"/>
              </a:ext>
            </a:extLst>
          </p:cNvPr>
          <p:cNvSpPr/>
          <p:nvPr/>
        </p:nvSpPr>
        <p:spPr>
          <a:xfrm>
            <a:off x="396000" y="3774584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8" action="ppaction://hlinksldjump"/>
            <a:extLst>
              <a:ext uri="{FF2B5EF4-FFF2-40B4-BE49-F238E27FC236}">
                <a16:creationId xmlns:a16="http://schemas.microsoft.com/office/drawing/2014/main" id="{9505FADE-3E62-4884-9969-F9FF9FC57218}"/>
              </a:ext>
            </a:extLst>
          </p:cNvPr>
          <p:cNvSpPr/>
          <p:nvPr/>
        </p:nvSpPr>
        <p:spPr>
          <a:xfrm>
            <a:off x="396000" y="247120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9" action="ppaction://hlinksldjump"/>
            <a:extLst>
              <a:ext uri="{FF2B5EF4-FFF2-40B4-BE49-F238E27FC236}">
                <a16:creationId xmlns:a16="http://schemas.microsoft.com/office/drawing/2014/main" id="{52D24CF6-785B-491D-9038-E4F7D682C69C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5" name="Elipse 34">
            <a:hlinkClick r:id="rId10" action="ppaction://hlinksldjump"/>
            <a:extLst>
              <a:ext uri="{FF2B5EF4-FFF2-40B4-BE49-F238E27FC236}">
                <a16:creationId xmlns:a16="http://schemas.microsoft.com/office/drawing/2014/main" id="{A37BC17A-F731-46C1-830C-31153CECA144}"/>
              </a:ext>
            </a:extLst>
          </p:cNvPr>
          <p:cNvSpPr/>
          <p:nvPr/>
        </p:nvSpPr>
        <p:spPr>
          <a:xfrm>
            <a:off x="396000" y="182488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7" name="Imagen 36">
            <a:hlinkClick r:id="rId11" action="ppaction://hlinksldjump"/>
            <a:extLst>
              <a:ext uri="{FF2B5EF4-FFF2-40B4-BE49-F238E27FC236}">
                <a16:creationId xmlns:a16="http://schemas.microsoft.com/office/drawing/2014/main" id="{824FA7E7-D6F9-4AA3-9896-9BE7C1DFE9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6892D22-896F-4CA7-BA8F-9BCB947F8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6670"/>
              </p:ext>
            </p:extLst>
          </p:nvPr>
        </p:nvGraphicFramePr>
        <p:xfrm>
          <a:off x="1364061" y="1248050"/>
          <a:ext cx="10362265" cy="5197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77649">
                  <a:extLst>
                    <a:ext uri="{9D8B030D-6E8A-4147-A177-3AD203B41FA5}">
                      <a16:colId xmlns:a16="http://schemas.microsoft.com/office/drawing/2014/main" val="38992388"/>
                    </a:ext>
                  </a:extLst>
                </a:gridCol>
                <a:gridCol w="5184616">
                  <a:extLst>
                    <a:ext uri="{9D8B030D-6E8A-4147-A177-3AD203B41FA5}">
                      <a16:colId xmlns:a16="http://schemas.microsoft.com/office/drawing/2014/main" val="3799435718"/>
                    </a:ext>
                  </a:extLst>
                </a:gridCol>
              </a:tblGrid>
              <a:tr h="19441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2000" b="0" u="sng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DEBILIDADES</a:t>
                      </a:r>
                      <a:endParaRPr lang="es-ES" sz="2000" b="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cs typeface="KoHo" panose="00000500000000000000" pitchFamily="2" charset="-34"/>
                      </a:endParaRPr>
                    </a:p>
                    <a:p>
                      <a:pPr marL="0" lvl="0" indent="269875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600" b="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cs typeface="KoHo" panose="00000500000000000000" pitchFamily="2" charset="-34"/>
                        </a:rPr>
                        <a:t>La aplicación se encuentra en una fase inicial de PMV, presentando algunos fallos que hay que corregir.</a:t>
                      </a:r>
                      <a:endParaRPr lang="es-ES" sz="1600" b="0" dirty="0">
                        <a:solidFill>
                          <a:schemeClr val="tx1"/>
                        </a:solidFill>
                        <a:effectLst/>
                        <a:latin typeface="KoHo" panose="00000500000000000000" pitchFamily="2" charset="-34"/>
                        <a:ea typeface="Calibri" panose="020F0502020204030204" pitchFamily="34" charset="0"/>
                        <a:cs typeface="KoHo" panose="00000500000000000000" pitchFamily="2" charset="-34"/>
                      </a:endParaRPr>
                    </a:p>
                  </a:txBody>
                  <a:tcPr marL="108000" marR="252000" marT="180000" marB="0">
                    <a:solidFill>
                      <a:srgbClr val="D5BB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2000" b="0" u="sng" kern="12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AMENAZAS</a:t>
                      </a:r>
                    </a:p>
                    <a:p>
                      <a:pPr marL="108000" lvl="0" indent="-25200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600" b="0" kern="12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Las Administraciones de Ceuta son reacias a la digitalización y a los cambios. No parecen recibir quejas formales de los ciudadanos, aunque cuando se les pregunta, se muestran bastante descontentos.</a:t>
                      </a:r>
                    </a:p>
                  </a:txBody>
                  <a:tcPr marL="108000" marR="252000" marT="180000" marB="0">
                    <a:solidFill>
                      <a:srgbClr val="D5BB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425758"/>
                  </a:ext>
                </a:extLst>
              </a:tr>
              <a:tr h="32528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2000" b="0" u="sng" kern="12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FORTALEZAS </a:t>
                      </a:r>
                    </a:p>
                    <a:p>
                      <a:pPr marL="108000" lvl="0" indent="-25200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600" b="0" kern="12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El diseño y funcionalidad de la aplicación es más clara y más enfocada a su cometido que la actual aplicación que se utiliza para la reserva de plaza en las bibliotecas de Ceuta.</a:t>
                      </a:r>
                    </a:p>
                    <a:p>
                      <a:pPr marL="108000" lvl="0" indent="-25200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600" b="0" kern="12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Tiene un nombre propio, fácil de recordar y que deja claro para qué sirve la aplicación, al contrario que la vigente.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8000" marR="252000" marT="180000" marB="0">
                    <a:solidFill>
                      <a:srgbClr val="9CC4B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ES" sz="2000" b="0" u="sng" kern="12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OPORTUNIDADES</a:t>
                      </a:r>
                    </a:p>
                    <a:p>
                      <a:pPr marL="108000" lvl="0" indent="-252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600" b="0" kern="12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Nos encontramos en una tendencia que favorece la creación de más aplicaciones informáticas, con ciudadanos cada vez más dependientes de los teléfonos móviles.</a:t>
                      </a:r>
                    </a:p>
                    <a:p>
                      <a:pPr marL="108000" lvl="0" indent="-252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600" b="0" kern="12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Las IA pueden ayudar de alguna manera al desarrollo de la aplicación parcialmente.</a:t>
                      </a:r>
                    </a:p>
                    <a:p>
                      <a:pPr marL="108000" lvl="0" indent="-252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600" b="0" kern="1200" dirty="0">
                          <a:solidFill>
                            <a:schemeClr val="tx1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No existen aún muchas personas en Ceuta que se dediquen al desarrollo web, por lo que se podría decir que estamos en un “océano azul”.</a:t>
                      </a:r>
                    </a:p>
                  </a:txBody>
                  <a:tcPr marL="108000" marR="252000" marT="180000" marB="0">
                    <a:solidFill>
                      <a:srgbClr val="9C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127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279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584000"/>
            <a:ext cx="0" cy="3132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4097429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9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9 – Análisis DAFO y futuras mejoras</a:t>
            </a:r>
          </a:p>
        </p:txBody>
      </p:sp>
      <p:sp>
        <p:nvSpPr>
          <p:cNvPr id="19" name="Elipse 18">
            <a:hlinkClick r:id="rId2" action="ppaction://hlinksldjump"/>
            <a:extLst>
              <a:ext uri="{FF2B5EF4-FFF2-40B4-BE49-F238E27FC236}">
                <a16:creationId xmlns:a16="http://schemas.microsoft.com/office/drawing/2014/main" id="{3806CE58-0481-4131-9276-8AB464F5242B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3" action="ppaction://hlinksldjump"/>
            <a:extLst>
              <a:ext uri="{FF2B5EF4-FFF2-40B4-BE49-F238E27FC236}">
                <a16:creationId xmlns:a16="http://schemas.microsoft.com/office/drawing/2014/main" id="{4FA97977-C38B-489F-868A-8132F947CBE0}"/>
              </a:ext>
            </a:extLst>
          </p:cNvPr>
          <p:cNvSpPr/>
          <p:nvPr/>
        </p:nvSpPr>
        <p:spPr>
          <a:xfrm>
            <a:off x="396000" y="3126584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4" action="ppaction://hlinksldjump"/>
            <a:extLst>
              <a:ext uri="{FF2B5EF4-FFF2-40B4-BE49-F238E27FC236}">
                <a16:creationId xmlns:a16="http://schemas.microsoft.com/office/drawing/2014/main" id="{71E614AC-911A-4258-BE24-F1A9BE2E6575}"/>
              </a:ext>
            </a:extLst>
          </p:cNvPr>
          <p:cNvSpPr/>
          <p:nvPr/>
        </p:nvSpPr>
        <p:spPr>
          <a:xfrm>
            <a:off x="396000" y="2802584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5" action="ppaction://hlinksldjump"/>
            <a:extLst>
              <a:ext uri="{FF2B5EF4-FFF2-40B4-BE49-F238E27FC236}">
                <a16:creationId xmlns:a16="http://schemas.microsoft.com/office/drawing/2014/main" id="{4CCB9762-43E5-477E-80DD-9E4DE2685E0B}"/>
              </a:ext>
            </a:extLst>
          </p:cNvPr>
          <p:cNvSpPr/>
          <p:nvPr/>
        </p:nvSpPr>
        <p:spPr>
          <a:xfrm>
            <a:off x="396000" y="214776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6" action="ppaction://hlinksldjump"/>
            <a:extLst>
              <a:ext uri="{FF2B5EF4-FFF2-40B4-BE49-F238E27FC236}">
                <a16:creationId xmlns:a16="http://schemas.microsoft.com/office/drawing/2014/main" id="{99D08C34-B6B5-4CF6-B08F-FFF77DEEE9CF}"/>
              </a:ext>
            </a:extLst>
          </p:cNvPr>
          <p:cNvSpPr/>
          <p:nvPr/>
        </p:nvSpPr>
        <p:spPr>
          <a:xfrm>
            <a:off x="396000" y="3450584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7" action="ppaction://hlinksldjump"/>
            <a:extLst>
              <a:ext uri="{FF2B5EF4-FFF2-40B4-BE49-F238E27FC236}">
                <a16:creationId xmlns:a16="http://schemas.microsoft.com/office/drawing/2014/main" id="{26445B69-A649-4BE0-9125-1830D5735DAD}"/>
              </a:ext>
            </a:extLst>
          </p:cNvPr>
          <p:cNvSpPr/>
          <p:nvPr/>
        </p:nvSpPr>
        <p:spPr>
          <a:xfrm>
            <a:off x="396000" y="3774584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8" action="ppaction://hlinksldjump"/>
            <a:extLst>
              <a:ext uri="{FF2B5EF4-FFF2-40B4-BE49-F238E27FC236}">
                <a16:creationId xmlns:a16="http://schemas.microsoft.com/office/drawing/2014/main" id="{9505FADE-3E62-4884-9969-F9FF9FC57218}"/>
              </a:ext>
            </a:extLst>
          </p:cNvPr>
          <p:cNvSpPr/>
          <p:nvPr/>
        </p:nvSpPr>
        <p:spPr>
          <a:xfrm>
            <a:off x="396000" y="247120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9" action="ppaction://hlinksldjump"/>
            <a:extLst>
              <a:ext uri="{FF2B5EF4-FFF2-40B4-BE49-F238E27FC236}">
                <a16:creationId xmlns:a16="http://schemas.microsoft.com/office/drawing/2014/main" id="{52D24CF6-785B-491D-9038-E4F7D682C69C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5" name="Elipse 34">
            <a:hlinkClick r:id="rId10" action="ppaction://hlinksldjump"/>
            <a:extLst>
              <a:ext uri="{FF2B5EF4-FFF2-40B4-BE49-F238E27FC236}">
                <a16:creationId xmlns:a16="http://schemas.microsoft.com/office/drawing/2014/main" id="{A37BC17A-F731-46C1-830C-31153CECA144}"/>
              </a:ext>
            </a:extLst>
          </p:cNvPr>
          <p:cNvSpPr/>
          <p:nvPr/>
        </p:nvSpPr>
        <p:spPr>
          <a:xfrm>
            <a:off x="396000" y="1824886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7" name="Imagen 36">
            <a:hlinkClick r:id="rId11" action="ppaction://hlinksldjump"/>
            <a:extLst>
              <a:ext uri="{FF2B5EF4-FFF2-40B4-BE49-F238E27FC236}">
                <a16:creationId xmlns:a16="http://schemas.microsoft.com/office/drawing/2014/main" id="{824FA7E7-D6F9-4AA3-9896-9BE7C1DFE9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6892D22-896F-4CA7-BA8F-9BCB947F8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01644"/>
              </p:ext>
            </p:extLst>
          </p:nvPr>
        </p:nvGraphicFramePr>
        <p:xfrm>
          <a:off x="1603751" y="1302841"/>
          <a:ext cx="9932498" cy="50345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5231">
                  <a:extLst>
                    <a:ext uri="{9D8B030D-6E8A-4147-A177-3AD203B41FA5}">
                      <a16:colId xmlns:a16="http://schemas.microsoft.com/office/drawing/2014/main" val="3799435718"/>
                    </a:ext>
                  </a:extLst>
                </a:gridCol>
                <a:gridCol w="7657267">
                  <a:extLst>
                    <a:ext uri="{9D8B030D-6E8A-4147-A177-3AD203B41FA5}">
                      <a16:colId xmlns:a16="http://schemas.microsoft.com/office/drawing/2014/main" val="1177131988"/>
                    </a:ext>
                  </a:extLst>
                </a:gridCol>
              </a:tblGrid>
              <a:tr h="102021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800"/>
                        </a:spcAft>
                        <a:tabLst/>
                      </a:pPr>
                      <a:r>
                        <a:rPr lang="es-ES" sz="2000" b="0" u="sng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CORTO PLAZO</a:t>
                      </a:r>
                    </a:p>
                  </a:txBody>
                  <a:tcPr marL="108000" marR="25200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B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 defTabSz="914400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Mejora y corrección CSS</a:t>
                      </a:r>
                    </a:p>
                    <a:p>
                      <a:pPr marL="285750" lvl="0" indent="-285750" algn="just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Mejora del calendario</a:t>
                      </a:r>
                    </a:p>
                    <a:p>
                      <a:pPr marL="285750" lvl="0" indent="-285750" algn="just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Desarrollo del lado de gestión (diseño básico)</a:t>
                      </a:r>
                    </a:p>
                    <a:p>
                      <a:pPr marL="285750" lvl="0" indent="-285750" algn="just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Política de cookies y privacidad.</a:t>
                      </a:r>
                    </a:p>
                    <a:p>
                      <a:pPr marL="285750" lvl="0" indent="-285750" algn="just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i="1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Footer</a:t>
                      </a:r>
                    </a:p>
                  </a:txBody>
                  <a:tcPr marL="396000" marR="252000" marT="180000" marB="18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425758"/>
                  </a:ext>
                </a:extLst>
              </a:tr>
              <a:tr h="102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800" b="0" u="sng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MEDIO PLAZO</a:t>
                      </a:r>
                    </a:p>
                    <a:p>
                      <a:pPr marL="285750" lvl="0" indent="-285750" algn="just">
                        <a:buFont typeface="Arial" panose="020B0604020202020204" pitchFamily="34" charset="0"/>
                        <a:buChar char="•"/>
                      </a:pPr>
                      <a:endParaRPr lang="es-ES" sz="1800" b="0" i="1" kern="1200" dirty="0">
                        <a:solidFill>
                          <a:srgbClr val="1C5253"/>
                        </a:solidFill>
                        <a:effectLst/>
                        <a:latin typeface="KoHo" panose="00000500000000000000" pitchFamily="2" charset="-34"/>
                        <a:ea typeface="+mn-ea"/>
                        <a:cs typeface="KoHo" panose="00000500000000000000" pitchFamily="2" charset="-34"/>
                      </a:endParaRPr>
                    </a:p>
                  </a:txBody>
                  <a:tcPr marL="108000" marR="25200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B2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just" defTabSz="914400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Aplicar estilo proyectado al lado de gestión</a:t>
                      </a:r>
                    </a:p>
                    <a:p>
                      <a:pPr marL="285750" lvl="0" indent="-285750" algn="just" defTabSz="914400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Recuperar / modificar contraseña</a:t>
                      </a:r>
                    </a:p>
                    <a:p>
                      <a:pPr marL="285750" lvl="0" indent="-285750" algn="just" defTabSz="914400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i="1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Trigger</a:t>
                      </a: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 en la base de datos para eliminar fechas pasadas</a:t>
                      </a:r>
                    </a:p>
                  </a:txBody>
                  <a:tcPr marL="396000" marR="252000" marT="180000" marB="18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22639"/>
                  </a:ext>
                </a:extLst>
              </a:tr>
              <a:tr h="10202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800" b="0" u="sng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LARGO PLAZO</a:t>
                      </a:r>
                    </a:p>
                    <a:p>
                      <a:pPr marL="285750" lvl="0" indent="-285750" algn="just">
                        <a:buFont typeface="Arial" panose="020B0604020202020204" pitchFamily="34" charset="0"/>
                        <a:buChar char="•"/>
                      </a:pPr>
                      <a:endParaRPr lang="es-ES" sz="1800" b="0" i="1" kern="1200" dirty="0">
                        <a:solidFill>
                          <a:srgbClr val="1C5253"/>
                        </a:solidFill>
                        <a:effectLst/>
                        <a:latin typeface="KoHo" panose="00000500000000000000" pitchFamily="2" charset="-34"/>
                        <a:ea typeface="+mn-ea"/>
                        <a:cs typeface="KoHo" panose="00000500000000000000" pitchFamily="2" charset="-34"/>
                      </a:endParaRPr>
                    </a:p>
                  </a:txBody>
                  <a:tcPr marL="108000" marR="252000" marT="180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B2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just" defTabSz="914400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Medidas de ciberseguridad</a:t>
                      </a:r>
                    </a:p>
                    <a:p>
                      <a:pPr marL="285750" lvl="0" indent="-285750" algn="just" defTabSz="914400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Estadísticas (asientos u horas más reservados, usuarios, </a:t>
                      </a:r>
                      <a:r>
                        <a:rPr lang="es-ES" sz="2000" b="0" kern="1200" dirty="0" err="1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etc</a:t>
                      </a: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)</a:t>
                      </a:r>
                    </a:p>
                    <a:p>
                      <a:pPr marL="285750" lvl="0" indent="-285750" algn="just" defTabSz="914400" rtl="0" eaLnBrk="1" latinLnBrk="0" hangingPunct="1">
                        <a:lnSpc>
                          <a:spcPts val="2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2000" b="0" kern="1200" dirty="0">
                          <a:solidFill>
                            <a:srgbClr val="1C5253"/>
                          </a:solidFill>
                          <a:effectLst/>
                          <a:latin typeface="KoHo" panose="00000500000000000000" pitchFamily="2" charset="-34"/>
                          <a:ea typeface="+mn-ea"/>
                          <a:cs typeface="KoHo" panose="00000500000000000000" pitchFamily="2" charset="-34"/>
                        </a:rPr>
                        <a:t>Aplicación escalable</a:t>
                      </a:r>
                    </a:p>
                  </a:txBody>
                  <a:tcPr marL="396000" marR="252000" marT="180000" marB="18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C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089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57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936E6641-66BD-4C37-A027-800817B1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812084"/>
            <a:ext cx="4667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6196" y="4632030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s-ES" sz="1600" dirty="0">
                <a:solidFill>
                  <a:srgbClr val="1C5253"/>
                </a:solidFill>
              </a:rPr>
              <a:t>10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10 – Planificación VS realidad</a:t>
            </a:r>
          </a:p>
        </p:txBody>
      </p:sp>
      <p:sp>
        <p:nvSpPr>
          <p:cNvPr id="17" name="Elipse 16">
            <a:hlinkClick r:id="rId4" action="ppaction://hlinksldjump"/>
            <a:extLst>
              <a:ext uri="{FF2B5EF4-FFF2-40B4-BE49-F238E27FC236}">
                <a16:creationId xmlns:a16="http://schemas.microsoft.com/office/drawing/2014/main" id="{666DF032-8461-43BA-B0C3-F07B496299EA}"/>
              </a:ext>
            </a:extLst>
          </p:cNvPr>
          <p:cNvSpPr/>
          <p:nvPr/>
        </p:nvSpPr>
        <p:spPr>
          <a:xfrm>
            <a:off x="396000" y="169466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8" name="Elipse 17">
            <a:hlinkClick r:id="rId5" action="ppaction://hlinksldjump"/>
            <a:extLst>
              <a:ext uri="{FF2B5EF4-FFF2-40B4-BE49-F238E27FC236}">
                <a16:creationId xmlns:a16="http://schemas.microsoft.com/office/drawing/2014/main" id="{DCABAB66-52C0-4DF2-A6A1-91FD58BDB030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6" action="ppaction://hlinksldjump"/>
            <a:extLst>
              <a:ext uri="{FF2B5EF4-FFF2-40B4-BE49-F238E27FC236}">
                <a16:creationId xmlns:a16="http://schemas.microsoft.com/office/drawing/2014/main" id="{49470492-A1F2-411F-8FF4-257FABDCE0BB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7" action="ppaction://hlinksldjump"/>
            <a:extLst>
              <a:ext uri="{FF2B5EF4-FFF2-40B4-BE49-F238E27FC236}">
                <a16:creationId xmlns:a16="http://schemas.microsoft.com/office/drawing/2014/main" id="{72A385D1-4B93-48E2-82CE-BEC32EB7042A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8" action="ppaction://hlinksldjump"/>
            <a:extLst>
              <a:ext uri="{FF2B5EF4-FFF2-40B4-BE49-F238E27FC236}">
                <a16:creationId xmlns:a16="http://schemas.microsoft.com/office/drawing/2014/main" id="{44AB9510-F7A5-4403-B032-3EB7CF65F48F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9" action="ppaction://hlinksldjump"/>
            <a:extLst>
              <a:ext uri="{FF2B5EF4-FFF2-40B4-BE49-F238E27FC236}">
                <a16:creationId xmlns:a16="http://schemas.microsoft.com/office/drawing/2014/main" id="{63BF4205-D209-497E-BE0B-4676AC691930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10" action="ppaction://hlinksldjump"/>
            <a:extLst>
              <a:ext uri="{FF2B5EF4-FFF2-40B4-BE49-F238E27FC236}">
                <a16:creationId xmlns:a16="http://schemas.microsoft.com/office/drawing/2014/main" id="{20F243F2-418D-44D9-AB10-8FAD2CB17E1D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11" action="ppaction://hlinksldjump"/>
            <a:extLst>
              <a:ext uri="{FF2B5EF4-FFF2-40B4-BE49-F238E27FC236}">
                <a16:creationId xmlns:a16="http://schemas.microsoft.com/office/drawing/2014/main" id="{A3637953-6A18-452F-8F00-FBCD8B0A35CC}"/>
              </a:ext>
            </a:extLst>
          </p:cNvPr>
          <p:cNvSpPr/>
          <p:nvPr/>
        </p:nvSpPr>
        <p:spPr>
          <a:xfrm>
            <a:off x="396000" y="26719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12" action="ppaction://hlinksldjump"/>
            <a:extLst>
              <a:ext uri="{FF2B5EF4-FFF2-40B4-BE49-F238E27FC236}">
                <a16:creationId xmlns:a16="http://schemas.microsoft.com/office/drawing/2014/main" id="{699A723F-101F-43FE-99F4-1AD18771024A}"/>
              </a:ext>
            </a:extLst>
          </p:cNvPr>
          <p:cNvSpPr/>
          <p:nvPr/>
        </p:nvSpPr>
        <p:spPr>
          <a:xfrm>
            <a:off x="396000" y="20304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D26912C-64BB-4DB8-8E51-962636A0B997}"/>
              </a:ext>
            </a:extLst>
          </p:cNvPr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3540" r="3136" b="8745"/>
          <a:stretch/>
        </p:blipFill>
        <p:spPr bwMode="auto">
          <a:xfrm>
            <a:off x="1239119" y="991274"/>
            <a:ext cx="10512000" cy="586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3705C9CE-000E-45D2-A643-09EB7B4830C0}"/>
              </a:ext>
            </a:extLst>
          </p:cNvPr>
          <p:cNvSpPr txBox="1">
            <a:spLocks/>
          </p:cNvSpPr>
          <p:nvPr/>
        </p:nvSpPr>
        <p:spPr>
          <a:xfrm>
            <a:off x="7355840" y="189009"/>
            <a:ext cx="4370487" cy="5173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b="1" dirty="0">
                <a:latin typeface="KoHo" panose="00000500000000000000" pitchFamily="2" charset="-34"/>
                <a:cs typeface="KoHo" panose="00000500000000000000" pitchFamily="2" charset="-34"/>
              </a:rPr>
              <a:t>GANTT PLANIFICACIÓN</a:t>
            </a:r>
          </a:p>
        </p:txBody>
      </p:sp>
    </p:spTree>
    <p:extLst>
      <p:ext uri="{BB962C8B-B14F-4D97-AF65-F5344CB8AC3E}">
        <p14:creationId xmlns:p14="http://schemas.microsoft.com/office/powerpoint/2010/main" val="1536478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8D26912C-64BB-4DB8-8E51-962636A0B99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 t="5067" r="2523" b="7833"/>
          <a:stretch/>
        </p:blipFill>
        <p:spPr bwMode="auto">
          <a:xfrm>
            <a:off x="1238400" y="989999"/>
            <a:ext cx="10512000" cy="586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936E6641-66BD-4C37-A027-800817B1C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812084"/>
            <a:ext cx="4667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6196" y="4632030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lang="es-ES" sz="1600" dirty="0">
                <a:solidFill>
                  <a:srgbClr val="1C5253"/>
                </a:solidFill>
              </a:rPr>
              <a:t>10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10 – Planificación VS realidad</a:t>
            </a:r>
          </a:p>
        </p:txBody>
      </p:sp>
      <p:sp>
        <p:nvSpPr>
          <p:cNvPr id="17" name="Elipse 16">
            <a:hlinkClick r:id="rId5" action="ppaction://hlinksldjump"/>
            <a:extLst>
              <a:ext uri="{FF2B5EF4-FFF2-40B4-BE49-F238E27FC236}">
                <a16:creationId xmlns:a16="http://schemas.microsoft.com/office/drawing/2014/main" id="{666DF032-8461-43BA-B0C3-F07B496299EA}"/>
              </a:ext>
            </a:extLst>
          </p:cNvPr>
          <p:cNvSpPr/>
          <p:nvPr/>
        </p:nvSpPr>
        <p:spPr>
          <a:xfrm>
            <a:off x="396000" y="169466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8" name="Elipse 17">
            <a:hlinkClick r:id="rId6" action="ppaction://hlinksldjump"/>
            <a:extLst>
              <a:ext uri="{FF2B5EF4-FFF2-40B4-BE49-F238E27FC236}">
                <a16:creationId xmlns:a16="http://schemas.microsoft.com/office/drawing/2014/main" id="{DCABAB66-52C0-4DF2-A6A1-91FD58BDB030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7" action="ppaction://hlinksldjump"/>
            <a:extLst>
              <a:ext uri="{FF2B5EF4-FFF2-40B4-BE49-F238E27FC236}">
                <a16:creationId xmlns:a16="http://schemas.microsoft.com/office/drawing/2014/main" id="{49470492-A1F2-411F-8FF4-257FABDCE0BB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0" name="Elipse 19">
            <a:hlinkClick r:id="rId8" action="ppaction://hlinksldjump"/>
            <a:extLst>
              <a:ext uri="{FF2B5EF4-FFF2-40B4-BE49-F238E27FC236}">
                <a16:creationId xmlns:a16="http://schemas.microsoft.com/office/drawing/2014/main" id="{72A385D1-4B93-48E2-82CE-BEC32EB7042A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9" action="ppaction://hlinksldjump"/>
            <a:extLst>
              <a:ext uri="{FF2B5EF4-FFF2-40B4-BE49-F238E27FC236}">
                <a16:creationId xmlns:a16="http://schemas.microsoft.com/office/drawing/2014/main" id="{44AB9510-F7A5-4403-B032-3EB7CF65F48F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10" action="ppaction://hlinksldjump"/>
            <a:extLst>
              <a:ext uri="{FF2B5EF4-FFF2-40B4-BE49-F238E27FC236}">
                <a16:creationId xmlns:a16="http://schemas.microsoft.com/office/drawing/2014/main" id="{63BF4205-D209-497E-BE0B-4676AC691930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11" action="ppaction://hlinksldjump"/>
            <a:extLst>
              <a:ext uri="{FF2B5EF4-FFF2-40B4-BE49-F238E27FC236}">
                <a16:creationId xmlns:a16="http://schemas.microsoft.com/office/drawing/2014/main" id="{20F243F2-418D-44D9-AB10-8FAD2CB17E1D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12" action="ppaction://hlinksldjump"/>
            <a:extLst>
              <a:ext uri="{FF2B5EF4-FFF2-40B4-BE49-F238E27FC236}">
                <a16:creationId xmlns:a16="http://schemas.microsoft.com/office/drawing/2014/main" id="{A3637953-6A18-452F-8F00-FBCD8B0A35CC}"/>
              </a:ext>
            </a:extLst>
          </p:cNvPr>
          <p:cNvSpPr/>
          <p:nvPr/>
        </p:nvSpPr>
        <p:spPr>
          <a:xfrm>
            <a:off x="396000" y="2671905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13" action="ppaction://hlinksldjump"/>
            <a:extLst>
              <a:ext uri="{FF2B5EF4-FFF2-40B4-BE49-F238E27FC236}">
                <a16:creationId xmlns:a16="http://schemas.microsoft.com/office/drawing/2014/main" id="{699A723F-101F-43FE-99F4-1AD18771024A}"/>
              </a:ext>
            </a:extLst>
          </p:cNvPr>
          <p:cNvSpPr/>
          <p:nvPr/>
        </p:nvSpPr>
        <p:spPr>
          <a:xfrm>
            <a:off x="396000" y="203040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3705C9CE-000E-45D2-A643-09EB7B4830C0}"/>
              </a:ext>
            </a:extLst>
          </p:cNvPr>
          <p:cNvSpPr txBox="1">
            <a:spLocks/>
          </p:cNvSpPr>
          <p:nvPr/>
        </p:nvSpPr>
        <p:spPr>
          <a:xfrm>
            <a:off x="9144000" y="158656"/>
            <a:ext cx="2582327" cy="578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b="1" dirty="0">
                <a:latin typeface="KoHo" panose="00000500000000000000" pitchFamily="2" charset="-34"/>
                <a:cs typeface="KoHo" panose="00000500000000000000" pitchFamily="2" charset="-34"/>
              </a:rPr>
              <a:t>GANTT REAL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3F7ED4-E4C2-4575-B484-264BAFC8F11E}"/>
              </a:ext>
            </a:extLst>
          </p:cNvPr>
          <p:cNvSpPr txBox="1"/>
          <p:nvPr/>
        </p:nvSpPr>
        <p:spPr>
          <a:xfrm>
            <a:off x="8657246" y="1680387"/>
            <a:ext cx="2981192" cy="17486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vert270" wrap="square" lIns="36000" tIns="36000" rIns="36000" bIns="36000" rtlCol="0">
            <a:spAutoFit/>
          </a:bodyPr>
          <a:lstStyle/>
          <a:p>
            <a:pPr>
              <a:buFontTx/>
              <a:buChar char="-"/>
            </a:pPr>
            <a:r>
              <a:rPr lang="es-ES" sz="900" dirty="0"/>
              <a:t> Métodos CRUD de todas las clases</a:t>
            </a:r>
          </a:p>
          <a:p>
            <a:pPr>
              <a:buFontTx/>
              <a:buChar char="-"/>
            </a:pPr>
            <a:r>
              <a:rPr lang="es-ES" sz="900" dirty="0"/>
              <a:t> Vista bibliotecas</a:t>
            </a:r>
          </a:p>
          <a:p>
            <a:pPr>
              <a:buFontTx/>
              <a:buChar char="-"/>
            </a:pPr>
            <a:r>
              <a:rPr lang="es-ES" sz="900" dirty="0"/>
              <a:t> Inicio sesión/registro</a:t>
            </a:r>
          </a:p>
          <a:p>
            <a:pPr>
              <a:buFontTx/>
              <a:buChar char="-"/>
            </a:pPr>
            <a:r>
              <a:rPr lang="es-ES" sz="900" dirty="0"/>
              <a:t> Vista plantas/vista asientos</a:t>
            </a:r>
          </a:p>
          <a:p>
            <a:pPr>
              <a:buFontTx/>
              <a:buChar char="-"/>
            </a:pPr>
            <a:r>
              <a:rPr lang="es-ES" sz="900" dirty="0"/>
              <a:t> Listado reservas</a:t>
            </a:r>
          </a:p>
          <a:p>
            <a:pPr>
              <a:buFontTx/>
              <a:buChar char="-"/>
            </a:pPr>
            <a:r>
              <a:rPr lang="es-ES" sz="900" dirty="0"/>
              <a:t> Funciones </a:t>
            </a:r>
            <a:r>
              <a:rPr lang="es-ES" sz="900" dirty="0" err="1"/>
              <a:t>add</a:t>
            </a:r>
            <a:r>
              <a:rPr lang="es-ES" sz="900" dirty="0"/>
              <a:t> fechas, asientos</a:t>
            </a:r>
          </a:p>
          <a:p>
            <a:pPr>
              <a:buFontTx/>
              <a:buChar char="-"/>
            </a:pPr>
            <a:r>
              <a:rPr lang="es-ES" sz="900" dirty="0"/>
              <a:t> Vista calendario</a:t>
            </a:r>
          </a:p>
          <a:p>
            <a:pPr>
              <a:buFontTx/>
              <a:buChar char="-"/>
            </a:pPr>
            <a:r>
              <a:rPr lang="es-ES" sz="900" dirty="0"/>
              <a:t> </a:t>
            </a:r>
            <a:r>
              <a:rPr lang="es-ES" sz="900" dirty="0" err="1"/>
              <a:t>Datepicker</a:t>
            </a:r>
            <a:endParaRPr lang="es-ES" sz="900" dirty="0"/>
          </a:p>
          <a:p>
            <a:pPr>
              <a:buFontTx/>
              <a:buChar char="-"/>
            </a:pPr>
            <a:r>
              <a:rPr lang="es-ES" sz="900" dirty="0"/>
              <a:t> </a:t>
            </a:r>
            <a:r>
              <a:rPr lang="es-ES" sz="900" dirty="0" err="1"/>
              <a:t>Datepicker</a:t>
            </a:r>
            <a:endParaRPr lang="es-ES" sz="900" dirty="0"/>
          </a:p>
          <a:p>
            <a:pPr>
              <a:buFontTx/>
              <a:buChar char="-"/>
            </a:pPr>
            <a:r>
              <a:rPr lang="es-ES" sz="900" dirty="0"/>
              <a:t> </a:t>
            </a:r>
            <a:r>
              <a:rPr lang="es-ES" sz="900" dirty="0" err="1"/>
              <a:t>Datepicker</a:t>
            </a:r>
            <a:endParaRPr lang="es-ES" sz="900" dirty="0"/>
          </a:p>
          <a:p>
            <a:pPr>
              <a:buFontTx/>
              <a:buChar char="-"/>
            </a:pPr>
            <a:r>
              <a:rPr lang="es-ES" sz="900" dirty="0"/>
              <a:t> CSS móvil</a:t>
            </a:r>
          </a:p>
          <a:p>
            <a:pPr>
              <a:buFontTx/>
              <a:buChar char="-"/>
            </a:pPr>
            <a:r>
              <a:rPr lang="es-ES" sz="900" dirty="0"/>
              <a:t> CSS móvil</a:t>
            </a:r>
          </a:p>
          <a:p>
            <a:pPr>
              <a:buFontTx/>
              <a:buChar char="-"/>
            </a:pPr>
            <a:r>
              <a:rPr lang="es-ES" sz="900" dirty="0"/>
              <a:t> CSS móvil</a:t>
            </a:r>
          </a:p>
          <a:p>
            <a:pPr>
              <a:buFontTx/>
              <a:buChar char="-"/>
            </a:pPr>
            <a:r>
              <a:rPr lang="es-ES" sz="900" dirty="0"/>
              <a:t> CSS móvil</a:t>
            </a:r>
          </a:p>
          <a:p>
            <a:pPr>
              <a:buFontTx/>
              <a:buChar char="-"/>
            </a:pPr>
            <a:r>
              <a:rPr lang="es-ES" sz="900" dirty="0"/>
              <a:t> CSS escritorio</a:t>
            </a:r>
          </a:p>
          <a:p>
            <a:pPr>
              <a:buFontTx/>
              <a:buChar char="-"/>
            </a:pPr>
            <a:r>
              <a:rPr lang="es-ES" sz="900" dirty="0"/>
              <a:t> CSS escritorio</a:t>
            </a:r>
          </a:p>
          <a:p>
            <a:pPr>
              <a:buFontTx/>
              <a:buChar char="-"/>
            </a:pPr>
            <a:r>
              <a:rPr lang="es-ES" sz="900" dirty="0"/>
              <a:t> CSS escritorio</a:t>
            </a:r>
          </a:p>
          <a:p>
            <a:pPr>
              <a:buFontTx/>
              <a:buChar char="-"/>
            </a:pPr>
            <a:r>
              <a:rPr lang="es-ES" sz="900" dirty="0"/>
              <a:t> JavaScript (</a:t>
            </a:r>
            <a:r>
              <a:rPr lang="es-ES" sz="900" dirty="0" err="1"/>
              <a:t>fetch</a:t>
            </a:r>
            <a:r>
              <a:rPr lang="es-ES" sz="900" dirty="0"/>
              <a:t>, </a:t>
            </a:r>
            <a:r>
              <a:rPr lang="es-ES" sz="900" dirty="0" err="1"/>
              <a:t>etc</a:t>
            </a:r>
            <a:r>
              <a:rPr lang="es-ES" sz="900" dirty="0"/>
              <a:t>)</a:t>
            </a:r>
          </a:p>
          <a:p>
            <a:pPr>
              <a:buFontTx/>
              <a:buChar char="-"/>
            </a:pPr>
            <a:r>
              <a:rPr lang="es-ES" sz="900" dirty="0"/>
              <a:t> Corregir errores</a:t>
            </a:r>
          </a:p>
          <a:p>
            <a:pPr>
              <a:buFontTx/>
              <a:buChar char="-"/>
            </a:pPr>
            <a:r>
              <a:rPr lang="es-ES" sz="900" dirty="0"/>
              <a:t> Corregir errores </a:t>
            </a:r>
          </a:p>
          <a:p>
            <a:pPr>
              <a:buFontTx/>
              <a:buChar char="-"/>
            </a:pPr>
            <a:r>
              <a:rPr lang="es-ES" sz="900" dirty="0"/>
              <a:t> Corregir errores</a:t>
            </a:r>
          </a:p>
        </p:txBody>
      </p:sp>
    </p:spTree>
    <p:extLst>
      <p:ext uri="{BB962C8B-B14F-4D97-AF65-F5344CB8AC3E}">
        <p14:creationId xmlns:p14="http://schemas.microsoft.com/office/powerpoint/2010/main" val="351466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hlinkClick r:id="rId2" action="ppaction://hlinksldjump"/>
            <a:extLst>
              <a:ext uri="{FF2B5EF4-FFF2-40B4-BE49-F238E27FC236}">
                <a16:creationId xmlns:a16="http://schemas.microsoft.com/office/drawing/2014/main" id="{6357D3C7-75AF-4A9E-B39A-2235FC8FE844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2" y="1812084"/>
            <a:ext cx="4667" cy="28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6196" y="1528150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1</a:t>
            </a:r>
          </a:p>
        </p:txBody>
      </p:sp>
      <p:sp>
        <p:nvSpPr>
          <p:cNvPr id="22" name="Elipse 21">
            <a:hlinkClick r:id="rId3" action="ppaction://hlinksldjump"/>
            <a:extLst>
              <a:ext uri="{FF2B5EF4-FFF2-40B4-BE49-F238E27FC236}">
                <a16:creationId xmlns:a16="http://schemas.microsoft.com/office/drawing/2014/main" id="{94504791-DB98-48E6-B9B8-D81CB9F0413B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4" name="Elipse 23">
            <a:hlinkClick r:id="rId4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202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6" name="Elipse 25">
            <a:hlinkClick r:id="rId5" action="ppaction://hlinksldjump"/>
            <a:extLst>
              <a:ext uri="{FF2B5EF4-FFF2-40B4-BE49-F238E27FC236}">
                <a16:creationId xmlns:a16="http://schemas.microsoft.com/office/drawing/2014/main" id="{9F2D84F0-91D8-44B3-934A-85C664AA788E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8" name="Elipse 27">
            <a:hlinkClick r:id="rId6" action="ppaction://hlinksldjump"/>
            <a:extLst>
              <a:ext uri="{FF2B5EF4-FFF2-40B4-BE49-F238E27FC236}">
                <a16:creationId xmlns:a16="http://schemas.microsoft.com/office/drawing/2014/main" id="{B2143115-EDBD-4AE0-B6F1-4C85B4DA3ED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1" name="Elipse 30">
            <a:hlinkClick r:id="rId7" action="ppaction://hlinksldjump"/>
            <a:extLst>
              <a:ext uri="{FF2B5EF4-FFF2-40B4-BE49-F238E27FC236}">
                <a16:creationId xmlns:a16="http://schemas.microsoft.com/office/drawing/2014/main" id="{C06CDECB-F7E4-45F0-BCB9-4D0F9428C444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2" name="Elipse 31">
            <a:hlinkClick r:id="rId8" action="ppaction://hlinksldjump"/>
            <a:extLst>
              <a:ext uri="{FF2B5EF4-FFF2-40B4-BE49-F238E27FC236}">
                <a16:creationId xmlns:a16="http://schemas.microsoft.com/office/drawing/2014/main" id="{EEB5B3F9-CDD4-4D6E-BA41-79B2AB9892CA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3" name="Elipse 32">
            <a:hlinkClick r:id="rId9" action="ppaction://hlinksldjump"/>
            <a:extLst>
              <a:ext uri="{FF2B5EF4-FFF2-40B4-BE49-F238E27FC236}">
                <a16:creationId xmlns:a16="http://schemas.microsoft.com/office/drawing/2014/main" id="{5513A66A-5C87-4941-9F6C-3D1846C659E7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4" name="Elipse 33">
            <a:hlinkClick r:id="rId10" action="ppaction://hlinksldjump"/>
            <a:extLst>
              <a:ext uri="{FF2B5EF4-FFF2-40B4-BE49-F238E27FC236}">
                <a16:creationId xmlns:a16="http://schemas.microsoft.com/office/drawing/2014/main" id="{8E3BA2A4-5D4C-4A35-8418-C0373450E825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1" y="158650"/>
            <a:ext cx="8260480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1 – Contexto y objeto del proyecto</a:t>
            </a:r>
          </a:p>
        </p:txBody>
      </p:sp>
      <p:pic>
        <p:nvPicPr>
          <p:cNvPr id="57" name="Imagen 56">
            <a:hlinkClick r:id="rId11" action="ppaction://hlinksldjump"/>
            <a:extLst>
              <a:ext uri="{FF2B5EF4-FFF2-40B4-BE49-F238E27FC236}">
                <a16:creationId xmlns:a16="http://schemas.microsoft.com/office/drawing/2014/main" id="{155CB4E9-F37E-4C14-993B-A9DBEEC9D8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72A836AE-E7D6-454E-8A66-DAE965E5B5D6}"/>
              </a:ext>
            </a:extLst>
          </p:cNvPr>
          <p:cNvSpPr txBox="1"/>
          <p:nvPr/>
        </p:nvSpPr>
        <p:spPr>
          <a:xfrm>
            <a:off x="1500160" y="1352481"/>
            <a:ext cx="981808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OBJETIVOS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KoHo" panose="00000500000000000000" pitchFamily="2" charset="-34"/>
                <a:cs typeface="KoHo" panose="00000500000000000000" pitchFamily="2" charset="-34"/>
              </a:rPr>
              <a:t>Mejorar el sistema de reservas para las bibliotecas de Ceuta.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KoHo" panose="00000500000000000000" pitchFamily="2" charset="-34"/>
                <a:cs typeface="KoHo" panose="00000500000000000000" pitchFamily="2" charset="-34"/>
              </a:rPr>
              <a:t>Aplicación más eficiente e intuitiva.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KoHo" panose="00000500000000000000" pitchFamily="2" charset="-34"/>
                <a:cs typeface="KoHo" panose="00000500000000000000" pitchFamily="2" charset="-34"/>
              </a:rPr>
              <a:t>Optimizar la ocupación de las salas de estudio, evitando la problemática de los asientos reservados que finalmente no se ocupan.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KoHo" panose="00000500000000000000" pitchFamily="2" charset="-34"/>
                <a:cs typeface="KoHo" panose="00000500000000000000" pitchFamily="2" charset="-34"/>
              </a:rPr>
              <a:t>Imagen de ciudad más avanzada y digitalizada.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ES" sz="2000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350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5771E92-9C39-4BCF-8906-3ED27F5C9EDD}"/>
              </a:ext>
            </a:extLst>
          </p:cNvPr>
          <p:cNvSpPr txBox="1"/>
          <p:nvPr/>
        </p:nvSpPr>
        <p:spPr>
          <a:xfrm>
            <a:off x="1401674" y="1143226"/>
            <a:ext cx="981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REFERENCIAS</a:t>
            </a:r>
            <a:endParaRPr lang="es-ES" sz="2000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92BE0D-D0E0-4268-9A7E-C7CE8CE55797}"/>
              </a:ext>
            </a:extLst>
          </p:cNvPr>
          <p:cNvSpPr txBox="1"/>
          <p:nvPr/>
        </p:nvSpPr>
        <p:spPr>
          <a:xfrm>
            <a:off x="7583202" y="1662042"/>
            <a:ext cx="363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Aplicación de citas previas del ICD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C2A6A19-E948-49CE-9AC8-8D0705EA4D26}"/>
              </a:ext>
            </a:extLst>
          </p:cNvPr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7"/>
          <a:stretch/>
        </p:blipFill>
        <p:spPr>
          <a:xfrm>
            <a:off x="1398734" y="2320691"/>
            <a:ext cx="4002833" cy="409717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4B6DAB0-3A2F-4384-B5CA-7DB9D7758D30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20691"/>
            <a:ext cx="5015230" cy="34069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92129A1-50CD-496B-861A-815FC0C7983E}"/>
              </a:ext>
            </a:extLst>
          </p:cNvPr>
          <p:cNvSpPr txBox="1"/>
          <p:nvPr/>
        </p:nvSpPr>
        <p:spPr>
          <a:xfrm>
            <a:off x="5467739" y="5994000"/>
            <a:ext cx="575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b="1" dirty="0"/>
              <a:t>Mejorable: </a:t>
            </a:r>
            <a:r>
              <a:rPr lang="es-ES" sz="1400" dirty="0"/>
              <a:t>no es posible consultar las reservas en la aplicación -&gt; email</a:t>
            </a:r>
          </a:p>
        </p:txBody>
      </p:sp>
    </p:spTree>
    <p:extLst>
      <p:ext uri="{BB962C8B-B14F-4D97-AF65-F5344CB8AC3E}">
        <p14:creationId xmlns:p14="http://schemas.microsoft.com/office/powerpoint/2010/main" val="180216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92BE0D-D0E0-4268-9A7E-C7CE8CE55797}"/>
              </a:ext>
            </a:extLst>
          </p:cNvPr>
          <p:cNvSpPr txBox="1"/>
          <p:nvPr/>
        </p:nvSpPr>
        <p:spPr>
          <a:xfrm>
            <a:off x="1329061" y="1297376"/>
            <a:ext cx="49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Aplicación de reserva de piscinas del ICD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1C2E682-E1E1-405D-A680-E8FDDB66A4A5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74" y="1846708"/>
            <a:ext cx="5314336" cy="317532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3CA758D-4A7C-4A65-8993-C1528AC34FA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04" y="1297376"/>
            <a:ext cx="3064082" cy="4318046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A414E753-DFCD-4344-A31C-CE61BBAD18B8}"/>
              </a:ext>
            </a:extLst>
          </p:cNvPr>
          <p:cNvSpPr txBox="1"/>
          <p:nvPr/>
        </p:nvSpPr>
        <p:spPr>
          <a:xfrm>
            <a:off x="5685672" y="5820069"/>
            <a:ext cx="59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Aplicación de venta de entradas para el Revellín de Ceuta</a:t>
            </a:r>
          </a:p>
        </p:txBody>
      </p:sp>
    </p:spTree>
    <p:extLst>
      <p:ext uri="{BB962C8B-B14F-4D97-AF65-F5344CB8AC3E}">
        <p14:creationId xmlns:p14="http://schemas.microsoft.com/office/powerpoint/2010/main" val="99833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92BE0D-D0E0-4268-9A7E-C7CE8CE55797}"/>
              </a:ext>
            </a:extLst>
          </p:cNvPr>
          <p:cNvSpPr txBox="1"/>
          <p:nvPr/>
        </p:nvSpPr>
        <p:spPr>
          <a:xfrm>
            <a:off x="1596147" y="1913033"/>
            <a:ext cx="1003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El usuario lector puede registrarse, modificar sus datos o darse de baja en el sistema.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19BF40-B6AB-4CB6-8144-FA2D1AF28348}"/>
              </a:ext>
            </a:extLst>
          </p:cNvPr>
          <p:cNvSpPr txBox="1"/>
          <p:nvPr/>
        </p:nvSpPr>
        <p:spPr>
          <a:xfrm>
            <a:off x="1401674" y="1143226"/>
            <a:ext cx="981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REQUISITOS FUNCIONALES (usuario lector)</a:t>
            </a:r>
            <a:endParaRPr lang="es-ES" sz="2000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607627-8136-4F8D-ABCC-3B0A3B3DC993}"/>
              </a:ext>
            </a:extLst>
          </p:cNvPr>
          <p:cNvSpPr/>
          <p:nvPr/>
        </p:nvSpPr>
        <p:spPr>
          <a:xfrm>
            <a:off x="1596147" y="2405923"/>
            <a:ext cx="10039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Por defecto, calendario L-V, sin periodos vacacionales, de 9:00 a 21:00 ininterrumpidamente.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41ED08C-2E83-4111-9DA4-871F74D7E032}"/>
              </a:ext>
            </a:extLst>
          </p:cNvPr>
          <p:cNvSpPr/>
          <p:nvPr/>
        </p:nvSpPr>
        <p:spPr>
          <a:xfrm>
            <a:off x="1607065" y="2893634"/>
            <a:ext cx="10028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El usuario lector debe poder elegir la biblioteca, seleccionar fecha y hora, y visualizar gráficamente los asientos disponibles.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AA12712-DB1B-4487-BD57-71A0BF692036}"/>
              </a:ext>
            </a:extLst>
          </p:cNvPr>
          <p:cNvSpPr/>
          <p:nvPr/>
        </p:nvSpPr>
        <p:spPr>
          <a:xfrm>
            <a:off x="1607065" y="3655484"/>
            <a:ext cx="10028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El calendario se muestra según la configuración vigente, y a una semana vista.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F8907D7-D82A-470E-902D-D86196ABAFA4}"/>
              </a:ext>
            </a:extLst>
          </p:cNvPr>
          <p:cNvSpPr/>
          <p:nvPr/>
        </p:nvSpPr>
        <p:spPr>
          <a:xfrm>
            <a:off x="1607066" y="4156870"/>
            <a:ext cx="10028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Si un asiento está reservado para una fecha u hora concreta, no debe estar disponible en la aplicación.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551F517-0DEA-4F72-A0A7-388BC900C608}"/>
              </a:ext>
            </a:extLst>
          </p:cNvPr>
          <p:cNvSpPr/>
          <p:nvPr/>
        </p:nvSpPr>
        <p:spPr>
          <a:xfrm>
            <a:off x="1596144" y="4928171"/>
            <a:ext cx="10028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El usuario lector debe poder reservar citas, consultarlas y modificarlas.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DA94EA02-EFBD-487B-960E-43D344FBCA70}"/>
              </a:ext>
            </a:extLst>
          </p:cNvPr>
          <p:cNvSpPr/>
          <p:nvPr/>
        </p:nvSpPr>
        <p:spPr>
          <a:xfrm>
            <a:off x="1596144" y="5425173"/>
            <a:ext cx="10028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KoHo" panose="00000500000000000000" pitchFamily="2" charset="-34"/>
                <a:cs typeface="KoHo" panose="00000500000000000000" pitchFamily="2" charset="-34"/>
              </a:rPr>
              <a:t>Máximo de 2 reservas por semana, máximo 6 horas consecutivas.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3786BD5-D32A-4D6C-B9EE-F81B15C27944}"/>
              </a:ext>
            </a:extLst>
          </p:cNvPr>
          <p:cNvSpPr/>
          <p:nvPr/>
        </p:nvSpPr>
        <p:spPr>
          <a:xfrm>
            <a:off x="1596144" y="5877692"/>
            <a:ext cx="10028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KoHo" panose="00000500000000000000" pitchFamily="2" charset="-34"/>
                <a:ea typeface="Calibri" panose="020F0502020204030204" pitchFamily="34" charset="0"/>
                <a:cs typeface="KoHo" panose="00000500000000000000" pitchFamily="2" charset="-34"/>
              </a:rPr>
              <a:t>Al realizar una reserva, se genera un código QR que aparecerá en la página de inicio del usuario lector.</a:t>
            </a:r>
            <a:endParaRPr lang="es-ES" dirty="0">
              <a:latin typeface="KoHo" panose="00000500000000000000" pitchFamily="2" charset="-34"/>
              <a:cs typeface="KoHo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0595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BBB1"/>
                                      </p:to>
                                    </p:animClr>
                                    <p:set>
                                      <p:cBhvr>
                                        <p:cTn id="3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BBB1"/>
                                      </p:to>
                                    </p:animClr>
                                    <p:set>
                                      <p:cBhvr>
                                        <p:cTn id="3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BBB1"/>
                                      </p:to>
                                    </p:animClr>
                                    <p:set>
                                      <p:cBhvr>
                                        <p:cTn id="4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BBB1"/>
                                      </p:to>
                                    </p:animClr>
                                    <p:set>
                                      <p:cBhvr>
                                        <p:cTn id="4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BBB1"/>
                                      </p:to>
                                    </p:animClr>
                                    <p:set>
                                      <p:cBhvr>
                                        <p:cTn id="5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7" grpId="0"/>
      <p:bldP spid="8" grpId="0"/>
      <p:bldP spid="9" grpId="0"/>
      <p:bldP spid="12" grpId="0"/>
      <p:bldP spid="3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5500528-951B-49D7-9C93-F0DE5C700E52}"/>
              </a:ext>
            </a:extLst>
          </p:cNvPr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3785" r="3100" b="3345"/>
          <a:stretch/>
        </p:blipFill>
        <p:spPr bwMode="auto">
          <a:xfrm>
            <a:off x="4311605" y="1193313"/>
            <a:ext cx="5730240" cy="5464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719BF40-B6AB-4CB6-8144-FA2D1AF28348}"/>
              </a:ext>
            </a:extLst>
          </p:cNvPr>
          <p:cNvSpPr txBox="1"/>
          <p:nvPr/>
        </p:nvSpPr>
        <p:spPr>
          <a:xfrm>
            <a:off x="1401673" y="1143225"/>
            <a:ext cx="3552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1368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633F648-A3B0-40FE-B569-ACE53E86398E}"/>
              </a:ext>
            </a:extLst>
          </p:cNvPr>
          <p:cNvSpPr/>
          <p:nvPr/>
        </p:nvSpPr>
        <p:spPr>
          <a:xfrm>
            <a:off x="0" y="0"/>
            <a:ext cx="936000" cy="6858000"/>
          </a:xfrm>
          <a:prstGeom prst="rect">
            <a:avLst/>
          </a:prstGeom>
          <a:solidFill>
            <a:srgbClr val="1C52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38B992D-0826-417F-A3AB-BE022B6C2691}"/>
              </a:ext>
            </a:extLst>
          </p:cNvPr>
          <p:cNvCxnSpPr>
            <a:cxnSpLocks/>
          </p:cNvCxnSpPr>
          <p:nvPr/>
        </p:nvCxnSpPr>
        <p:spPr>
          <a:xfrm flipH="1">
            <a:off x="465674" y="1620000"/>
            <a:ext cx="0" cy="306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622DDEB-650C-4F31-818E-A9B57BA53949}"/>
              </a:ext>
            </a:extLst>
          </p:cNvPr>
          <p:cNvSpPr/>
          <p:nvPr/>
        </p:nvSpPr>
        <p:spPr>
          <a:xfrm>
            <a:off x="302386" y="1846708"/>
            <a:ext cx="326572" cy="3265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rgbClr val="1C5253"/>
                </a:solidFill>
              </a:rPr>
              <a:t>2</a:t>
            </a:r>
          </a:p>
        </p:txBody>
      </p:sp>
      <p:sp>
        <p:nvSpPr>
          <p:cNvPr id="24" name="Elipse 23">
            <a:hlinkClick r:id="rId2" action="ppaction://hlinksldjump"/>
            <a:extLst>
              <a:ext uri="{FF2B5EF4-FFF2-40B4-BE49-F238E27FC236}">
                <a16:creationId xmlns:a16="http://schemas.microsoft.com/office/drawing/2014/main" id="{3EA99E29-9B56-4322-AF57-292BB1C565E7}"/>
              </a:ext>
            </a:extLst>
          </p:cNvPr>
          <p:cNvSpPr/>
          <p:nvPr/>
        </p:nvSpPr>
        <p:spPr>
          <a:xfrm>
            <a:off x="396000" y="1522708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27EF9D47-37A0-4B49-8B65-56BA241CFD30}"/>
              </a:ext>
            </a:extLst>
          </p:cNvPr>
          <p:cNvCxnSpPr>
            <a:cxnSpLocks/>
          </p:cNvCxnSpPr>
          <p:nvPr/>
        </p:nvCxnSpPr>
        <p:spPr>
          <a:xfrm>
            <a:off x="936000" y="864000"/>
            <a:ext cx="11268000" cy="0"/>
          </a:xfrm>
          <a:prstGeom prst="line">
            <a:avLst/>
          </a:prstGeom>
          <a:ln w="50800">
            <a:solidFill>
              <a:srgbClr val="D5B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4FC015F-1AA8-4838-B6F1-92C027F4006F}"/>
              </a:ext>
            </a:extLst>
          </p:cNvPr>
          <p:cNvSpPr txBox="1">
            <a:spLocks/>
          </p:cNvSpPr>
          <p:nvPr/>
        </p:nvSpPr>
        <p:spPr>
          <a:xfrm>
            <a:off x="1239120" y="158650"/>
            <a:ext cx="10815227" cy="57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2 – Idea inicial: requisitos, casos de uso y diseño gráfico</a:t>
            </a:r>
          </a:p>
        </p:txBody>
      </p:sp>
      <p:sp>
        <p:nvSpPr>
          <p:cNvPr id="18" name="Elipse 17">
            <a:hlinkClick r:id="rId3" action="ppaction://hlinksldjump"/>
            <a:extLst>
              <a:ext uri="{FF2B5EF4-FFF2-40B4-BE49-F238E27FC236}">
                <a16:creationId xmlns:a16="http://schemas.microsoft.com/office/drawing/2014/main" id="{24088B09-DEF2-497B-9C2D-A4CA3B7F941B}"/>
              </a:ext>
            </a:extLst>
          </p:cNvPr>
          <p:cNvSpPr/>
          <p:nvPr/>
        </p:nvSpPr>
        <p:spPr>
          <a:xfrm>
            <a:off x="396000" y="3325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19" name="Elipse 18">
            <a:hlinkClick r:id="rId4" action="ppaction://hlinksldjump"/>
            <a:extLst>
              <a:ext uri="{FF2B5EF4-FFF2-40B4-BE49-F238E27FC236}">
                <a16:creationId xmlns:a16="http://schemas.microsoft.com/office/drawing/2014/main" id="{BD8B9744-CDF4-423C-9CB8-E327C60BAF7F}"/>
              </a:ext>
            </a:extLst>
          </p:cNvPr>
          <p:cNvSpPr/>
          <p:nvPr/>
        </p:nvSpPr>
        <p:spPr>
          <a:xfrm>
            <a:off x="396000" y="300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1" name="Elipse 20">
            <a:hlinkClick r:id="rId5" action="ppaction://hlinksldjump"/>
            <a:extLst>
              <a:ext uri="{FF2B5EF4-FFF2-40B4-BE49-F238E27FC236}">
                <a16:creationId xmlns:a16="http://schemas.microsoft.com/office/drawing/2014/main" id="{C0A7D47F-EF31-4469-80C4-4DC81378A374}"/>
              </a:ext>
            </a:extLst>
          </p:cNvPr>
          <p:cNvSpPr/>
          <p:nvPr/>
        </p:nvSpPr>
        <p:spPr>
          <a:xfrm>
            <a:off x="396000" y="235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3" name="Elipse 22">
            <a:hlinkClick r:id="rId6" action="ppaction://hlinksldjump"/>
            <a:extLst>
              <a:ext uri="{FF2B5EF4-FFF2-40B4-BE49-F238E27FC236}">
                <a16:creationId xmlns:a16="http://schemas.microsoft.com/office/drawing/2014/main" id="{C18AF5A5-90B0-487D-88A7-2AD69A8BB085}"/>
              </a:ext>
            </a:extLst>
          </p:cNvPr>
          <p:cNvSpPr/>
          <p:nvPr/>
        </p:nvSpPr>
        <p:spPr>
          <a:xfrm>
            <a:off x="396000" y="267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5" name="Elipse 24">
            <a:hlinkClick r:id="rId7" action="ppaction://hlinksldjump"/>
            <a:extLst>
              <a:ext uri="{FF2B5EF4-FFF2-40B4-BE49-F238E27FC236}">
                <a16:creationId xmlns:a16="http://schemas.microsoft.com/office/drawing/2014/main" id="{8FED40E7-3F91-4BD9-96E4-CC25D087B881}"/>
              </a:ext>
            </a:extLst>
          </p:cNvPr>
          <p:cNvSpPr/>
          <p:nvPr/>
        </p:nvSpPr>
        <p:spPr>
          <a:xfrm>
            <a:off x="396000" y="3649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7" name="Elipse 26">
            <a:hlinkClick r:id="rId8" action="ppaction://hlinksldjump"/>
            <a:extLst>
              <a:ext uri="{FF2B5EF4-FFF2-40B4-BE49-F238E27FC236}">
                <a16:creationId xmlns:a16="http://schemas.microsoft.com/office/drawing/2014/main" id="{CD22A5EB-780D-4FF8-A9B2-D97067BAF1F3}"/>
              </a:ext>
            </a:extLst>
          </p:cNvPr>
          <p:cNvSpPr/>
          <p:nvPr/>
        </p:nvSpPr>
        <p:spPr>
          <a:xfrm>
            <a:off x="396000" y="3973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29" name="Elipse 28">
            <a:hlinkClick r:id="rId9" action="ppaction://hlinksldjump"/>
            <a:extLst>
              <a:ext uri="{FF2B5EF4-FFF2-40B4-BE49-F238E27FC236}">
                <a16:creationId xmlns:a16="http://schemas.microsoft.com/office/drawing/2014/main" id="{2F18E664-578D-4F1B-A7C1-B862A01C5B36}"/>
              </a:ext>
            </a:extLst>
          </p:cNvPr>
          <p:cNvSpPr/>
          <p:nvPr/>
        </p:nvSpPr>
        <p:spPr>
          <a:xfrm>
            <a:off x="396000" y="4297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sp>
        <p:nvSpPr>
          <p:cNvPr id="30" name="Elipse 29">
            <a:hlinkClick r:id="rId10" action="ppaction://hlinksldjump"/>
            <a:extLst>
              <a:ext uri="{FF2B5EF4-FFF2-40B4-BE49-F238E27FC236}">
                <a16:creationId xmlns:a16="http://schemas.microsoft.com/office/drawing/2014/main" id="{08C24CF7-D18F-498B-BFCF-27919CF830EB}"/>
              </a:ext>
            </a:extLst>
          </p:cNvPr>
          <p:cNvSpPr/>
          <p:nvPr/>
        </p:nvSpPr>
        <p:spPr>
          <a:xfrm>
            <a:off x="396000" y="4621280"/>
            <a:ext cx="144000" cy="144000"/>
          </a:xfrm>
          <a:prstGeom prst="ellipse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1C5253"/>
              </a:solidFill>
            </a:endParaRPr>
          </a:p>
        </p:txBody>
      </p:sp>
      <p:pic>
        <p:nvPicPr>
          <p:cNvPr id="35" name="Imagen 34">
            <a:hlinkClick r:id="rId11" action="ppaction://hlinksldjump"/>
            <a:extLst>
              <a:ext uri="{FF2B5EF4-FFF2-40B4-BE49-F238E27FC236}">
                <a16:creationId xmlns:a16="http://schemas.microsoft.com/office/drawing/2014/main" id="{58068785-1608-4277-B8D6-6135D5F82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" y="5794505"/>
            <a:ext cx="876971" cy="923536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719BF40-B6AB-4CB6-8144-FA2D1AF28348}"/>
              </a:ext>
            </a:extLst>
          </p:cNvPr>
          <p:cNvSpPr txBox="1"/>
          <p:nvPr/>
        </p:nvSpPr>
        <p:spPr>
          <a:xfrm>
            <a:off x="1023284" y="990744"/>
            <a:ext cx="2762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sz="3200" b="1" dirty="0">
                <a:latin typeface="KoHo" panose="00000500000000000000" pitchFamily="2" charset="-34"/>
                <a:cs typeface="KoHo" panose="00000500000000000000" pitchFamily="2" charset="-34"/>
              </a:rPr>
              <a:t>BOCETOS versión móvil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D023718-A52D-42D9-85CD-11370A275D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3431" y="990744"/>
            <a:ext cx="3878107" cy="26585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38FD6B1-3FB5-48B9-9475-31FBC645A0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3855" y="994905"/>
            <a:ext cx="3793397" cy="26543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291DED1-19CD-4E18-8642-E17BA0B707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3431" y="3776020"/>
            <a:ext cx="3903885" cy="27609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B38BE9-7486-42E3-A098-86305EB5B6E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4216"/>
          <a:stretch/>
        </p:blipFill>
        <p:spPr>
          <a:xfrm>
            <a:off x="7813855" y="3776020"/>
            <a:ext cx="3793397" cy="27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085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2396</Words>
  <Application>Microsoft Office PowerPoint</Application>
  <PresentationFormat>Panorámica</PresentationFormat>
  <Paragraphs>315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Cascadia Code PL</vt:lpstr>
      <vt:lpstr>Courier New</vt:lpstr>
      <vt:lpstr>Gayathri</vt:lpstr>
      <vt:lpstr>KoHo</vt:lpstr>
      <vt:lpstr>Times New Roman</vt:lpstr>
      <vt:lpstr>Tema de Office</vt:lpstr>
      <vt:lpstr>RESERBIBLIO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RESERBIBLIO</dc:title>
  <dc:creator>Celia Blanco</dc:creator>
  <cp:lastModifiedBy>Celia Blanco</cp:lastModifiedBy>
  <cp:revision>99</cp:revision>
  <dcterms:created xsi:type="dcterms:W3CDTF">2024-06-03T07:53:54Z</dcterms:created>
  <dcterms:modified xsi:type="dcterms:W3CDTF">2024-06-05T08:01:53Z</dcterms:modified>
</cp:coreProperties>
</file>